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12192000"/>
  <p:embeddedFontLst>
    <p:embeddedFont>
      <p:font typeface="MiSans" panose="020B0604020202020204" charset="-122"/>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331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5" y="0"/>
            <a:ext cx="12282170" cy="6858000"/>
          </a:xfrm>
          <a:prstGeom prst="rect">
            <a:avLst/>
          </a:prstGeom>
          <a:solidFill>
            <a:srgbClr val="F8F0E5"/>
          </a:solidFill>
          <a:ln/>
        </p:spPr>
      </p:sp>
      <p:sp>
        <p:nvSpPr>
          <p:cNvPr id="3" name="Text 1"/>
          <p:cNvSpPr/>
          <p:nvPr/>
        </p:nvSpPr>
        <p:spPr>
          <a:xfrm>
            <a:off x="-635" y="0"/>
            <a:ext cx="12282170" cy="685800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0-d2nf7lh8bjvh7rlj0700.png"/>
          <p:cNvPicPr>
            <a:picLocks noChangeAspect="1"/>
          </p:cNvPicPr>
          <p:nvPr/>
        </p:nvPicPr>
        <p:blipFill>
          <a:blip r:embed="rId3"/>
          <a:srcRect t="3" b="3"/>
          <a:stretch/>
        </p:blipFill>
        <p:spPr>
          <a:xfrm flipH="1">
            <a:off x="2461260" y="1731645"/>
            <a:ext cx="11127105" cy="6236335"/>
          </a:xfrm>
          <a:prstGeom prst="rect">
            <a:avLst/>
          </a:prstGeom>
        </p:spPr>
      </p:pic>
      <p:sp>
        <p:nvSpPr>
          <p:cNvPr id="5" name="Text 2"/>
          <p:cNvSpPr/>
          <p:nvPr/>
        </p:nvSpPr>
        <p:spPr>
          <a:xfrm>
            <a:off x="400685" y="776605"/>
            <a:ext cx="10744835" cy="2182495"/>
          </a:xfrm>
          <a:prstGeom prst="rect">
            <a:avLst/>
          </a:prstGeom>
          <a:noFill/>
          <a:ln/>
        </p:spPr>
        <p:txBody>
          <a:bodyPr wrap="square" lIns="91440" tIns="45720" rIns="91440" bIns="45720" rtlCol="0" anchor="t"/>
          <a:lstStyle/>
          <a:p>
            <a:pPr>
              <a:lnSpc>
                <a:spcPct val="130000"/>
              </a:lnSpc>
            </a:pPr>
            <a:r>
              <a:rPr lang="en-US" sz="6000" b="1" dirty="0">
                <a:solidFill>
                  <a:srgbClr val="000000"/>
                </a:solidFill>
                <a:latin typeface="MiSans" pitchFamily="34" charset="0"/>
                <a:ea typeface="MiSans" pitchFamily="34" charset="-122"/>
                <a:cs typeface="MiSans" pitchFamily="34" charset="-120"/>
              </a:rPr>
              <a:t>Day 4: Django Auth in One Day</a:t>
            </a:r>
            <a:endParaRPr lang="en-US" sz="1600" dirty="0"/>
          </a:p>
        </p:txBody>
      </p:sp>
      <p:sp>
        <p:nvSpPr>
          <p:cNvPr id="6" name="Text 3"/>
          <p:cNvSpPr/>
          <p:nvPr/>
        </p:nvSpPr>
        <p:spPr>
          <a:xfrm>
            <a:off x="400685" y="5023485"/>
            <a:ext cx="2718435" cy="461665"/>
          </a:xfrm>
          <a:prstGeom prst="rect">
            <a:avLst/>
          </a:prstGeom>
          <a:noFill/>
          <a:ln/>
        </p:spPr>
        <p:txBody>
          <a:bodyPr wrap="square" lIns="91440" tIns="45720" rIns="91440" bIns="45720" rtlCol="0" anchor="t">
            <a:spAutoFit/>
          </a:bodyPr>
          <a:lstStyle/>
          <a:p>
            <a:pPr>
              <a:lnSpc>
                <a:spcPct val="100000"/>
              </a:lnSpc>
            </a:pPr>
            <a:r>
              <a:rPr lang="en-US" sz="2400" dirty="0">
                <a:solidFill>
                  <a:srgbClr val="000000"/>
                </a:solidFill>
                <a:latin typeface="MiSans" pitchFamily="34" charset="0"/>
                <a:ea typeface="MiSans" pitchFamily="34" charset="-122"/>
                <a:cs typeface="MiSans" pitchFamily="34" charset="-120"/>
              </a:rPr>
              <a:t>Sean Wong</a:t>
            </a:r>
            <a:endParaRPr lang="en-US" sz="1600" dirty="0"/>
          </a:p>
        </p:txBody>
      </p:sp>
      <p:sp>
        <p:nvSpPr>
          <p:cNvPr id="7" name="Text 4"/>
          <p:cNvSpPr/>
          <p:nvPr/>
        </p:nvSpPr>
        <p:spPr>
          <a:xfrm>
            <a:off x="400685" y="5487670"/>
            <a:ext cx="361886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000000"/>
                </a:solidFill>
                <a:latin typeface="MiSans" pitchFamily="34" charset="0"/>
                <a:ea typeface="MiSans" pitchFamily="34" charset="-122"/>
                <a:cs typeface="MiSans" pitchFamily="34" charset="-120"/>
              </a:rPr>
              <a:t>2025/08/05</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4EBE2"/>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3g.jpeg"/>
          <p:cNvPicPr>
            <a:picLocks noChangeAspect="1"/>
          </p:cNvPicPr>
          <p:nvPr/>
        </p:nvPicPr>
        <p:blipFill>
          <a:blip r:embed="rId3"/>
          <a:stretch>
            <a:fillRect/>
          </a:stretch>
        </p:blipFill>
        <p:spPr>
          <a:xfrm>
            <a:off x="0" y="1184275"/>
            <a:ext cx="7541895" cy="4226560"/>
          </a:xfrm>
          <a:prstGeom prst="rect">
            <a:avLst/>
          </a:prstGeom>
        </p:spPr>
      </p:pic>
      <p:sp>
        <p:nvSpPr>
          <p:cNvPr id="5" name="Text 2"/>
          <p:cNvSpPr/>
          <p:nvPr/>
        </p:nvSpPr>
        <p:spPr>
          <a:xfrm>
            <a:off x="1061720" y="466725"/>
            <a:ext cx="5913120" cy="583565"/>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Creating Signup Form</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7542530" y="1568450"/>
            <a:ext cx="4064000" cy="398780"/>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Using UserCreationForm</a:t>
            </a:r>
            <a:endParaRPr lang="en-US" sz="1600" dirty="0"/>
          </a:p>
        </p:txBody>
      </p:sp>
      <p:sp>
        <p:nvSpPr>
          <p:cNvPr id="11" name="Text 8"/>
          <p:cNvSpPr/>
          <p:nvPr/>
        </p:nvSpPr>
        <p:spPr>
          <a:xfrm>
            <a:off x="7542530" y="1967230"/>
            <a:ext cx="3681730" cy="1938020"/>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To create a signup form, we use Django’s UserCreationForm. This form handles user creation and automatically hashes passwords. It simplifies the process of setting up a secure signup page.</a:t>
            </a:r>
            <a:endParaRPr lang="en-US" sz="1600" dirty="0"/>
          </a:p>
        </p:txBody>
      </p:sp>
      <p:sp>
        <p:nvSpPr>
          <p:cNvPr id="12" name="Text 9"/>
          <p:cNvSpPr/>
          <p:nvPr/>
        </p:nvSpPr>
        <p:spPr>
          <a:xfrm>
            <a:off x="7160260" y="4887595"/>
            <a:ext cx="4064000" cy="398780"/>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Signup View</a:t>
            </a:r>
            <a:endParaRPr lang="en-US" sz="1600" dirty="0"/>
          </a:p>
        </p:txBody>
      </p:sp>
      <p:sp>
        <p:nvSpPr>
          <p:cNvPr id="13" name="Text 10"/>
          <p:cNvSpPr/>
          <p:nvPr/>
        </p:nvSpPr>
        <p:spPr>
          <a:xfrm>
            <a:off x="726440" y="5286375"/>
            <a:ext cx="10497820" cy="706755"/>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In the signup view, we check if the request method is POST. If it is, we validate the form and save the user. After successful signup, we redirect the user to the login page to encourage immediate login.</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7EEEC"/>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7g.jpeg"/>
          <p:cNvPicPr>
            <a:picLocks noChangeAspect="1"/>
          </p:cNvPicPr>
          <p:nvPr/>
        </p:nvPicPr>
        <p:blipFill>
          <a:blip r:embed="rId3"/>
          <a:stretch>
            <a:fillRect/>
          </a:stretch>
        </p:blipFill>
        <p:spPr>
          <a:xfrm>
            <a:off x="4267200" y="3015615"/>
            <a:ext cx="7924800" cy="4441190"/>
          </a:xfrm>
          <a:prstGeom prst="rect">
            <a:avLst/>
          </a:prstGeom>
        </p:spPr>
      </p:pic>
      <p:sp>
        <p:nvSpPr>
          <p:cNvPr id="5" name="Text 2"/>
          <p:cNvSpPr/>
          <p:nvPr/>
        </p:nvSpPr>
        <p:spPr>
          <a:xfrm>
            <a:off x="1061720" y="466725"/>
            <a:ext cx="5913120" cy="583565"/>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Login Functionality</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955675" y="1413510"/>
            <a:ext cx="4064000" cy="398780"/>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Using authenticate and login</a:t>
            </a:r>
            <a:endParaRPr lang="en-US" sz="1600" dirty="0"/>
          </a:p>
        </p:txBody>
      </p:sp>
      <p:sp>
        <p:nvSpPr>
          <p:cNvPr id="11" name="Text 8"/>
          <p:cNvSpPr/>
          <p:nvPr/>
        </p:nvSpPr>
        <p:spPr>
          <a:xfrm>
            <a:off x="955675" y="1812290"/>
            <a:ext cx="4064000" cy="1938020"/>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For login functionality, we use Django’s authenticate and login functions. The authenticate function checks the user’s credentials, and the login function sets up the user’s session.</a:t>
            </a:r>
            <a:endParaRPr lang="en-US" sz="1600" dirty="0"/>
          </a:p>
        </p:txBody>
      </p:sp>
      <p:sp>
        <p:nvSpPr>
          <p:cNvPr id="12" name="Text 9"/>
          <p:cNvSpPr/>
          <p:nvPr/>
        </p:nvSpPr>
        <p:spPr>
          <a:xfrm>
            <a:off x="5772785" y="1413510"/>
            <a:ext cx="4064000" cy="398780"/>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Login View</a:t>
            </a:r>
            <a:endParaRPr lang="en-US" sz="1600" dirty="0"/>
          </a:p>
        </p:txBody>
      </p:sp>
      <p:sp>
        <p:nvSpPr>
          <p:cNvPr id="13" name="Text 10"/>
          <p:cNvSpPr/>
          <p:nvPr/>
        </p:nvSpPr>
        <p:spPr>
          <a:xfrm>
            <a:off x="5772785" y="1812290"/>
            <a:ext cx="6104890" cy="1322070"/>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In the login view, we capture the username and password from the POST request. We then use authenticate to verify the credentials. If successful, we call login to establish the session and redirect the user.</a:t>
            </a:r>
            <a:endParaRPr lang="en-US" sz="1600" dirty="0"/>
          </a:p>
        </p:txBody>
      </p:sp>
      <p:sp>
        <p:nvSpPr>
          <p:cNvPr id="14" name="Text 11"/>
          <p:cNvSpPr/>
          <p:nvPr/>
        </p:nvSpPr>
        <p:spPr>
          <a:xfrm>
            <a:off x="955675" y="4034790"/>
            <a:ext cx="4064000" cy="398780"/>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Handling Login Failures</a:t>
            </a:r>
            <a:endParaRPr lang="en-US" sz="1600" dirty="0"/>
          </a:p>
        </p:txBody>
      </p:sp>
      <p:sp>
        <p:nvSpPr>
          <p:cNvPr id="15" name="Text 12"/>
          <p:cNvSpPr/>
          <p:nvPr/>
        </p:nvSpPr>
        <p:spPr>
          <a:xfrm>
            <a:off x="955675" y="4433570"/>
            <a:ext cx="4064000" cy="1938020"/>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If the authentication fails, we display an error message to the user. This feedback is crucial for guiding users through the login process and ensuring a smooth user experience.</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04</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Access Control</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2E8E6"/>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7-d2nf7kp8bjvh7rlj06ug.jpeg"/>
          <p:cNvPicPr>
            <a:picLocks noChangeAspect="1"/>
          </p:cNvPicPr>
          <p:nvPr/>
        </p:nvPicPr>
        <p:blipFill>
          <a:blip r:embed="rId3"/>
          <a:srcRect l="6" r="6"/>
          <a:stretch/>
        </p:blipFill>
        <p:spPr>
          <a:xfrm flipH="1">
            <a:off x="-186690" y="2144395"/>
            <a:ext cx="8410575" cy="4713605"/>
          </a:xfrm>
          <a:prstGeom prst="rect">
            <a:avLst/>
          </a:prstGeom>
        </p:spPr>
      </p:pic>
      <p:sp>
        <p:nvSpPr>
          <p:cNvPr id="5" name="Text 2"/>
          <p:cNvSpPr/>
          <p:nvPr/>
        </p:nvSpPr>
        <p:spPr>
          <a:xfrm>
            <a:off x="1061720" y="466725"/>
            <a:ext cx="5913120" cy="583565"/>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Logout Functionality</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6146165" y="1612265"/>
            <a:ext cx="4064000" cy="398780"/>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Logging Out Users</a:t>
            </a:r>
            <a:endParaRPr lang="en-US" sz="1600" dirty="0"/>
          </a:p>
        </p:txBody>
      </p:sp>
      <p:sp>
        <p:nvSpPr>
          <p:cNvPr id="11" name="Text 8"/>
          <p:cNvSpPr/>
          <p:nvPr/>
        </p:nvSpPr>
        <p:spPr>
          <a:xfrm>
            <a:off x="6146165" y="2011045"/>
            <a:ext cx="5315585" cy="1322070"/>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To log out users, we use Django’s logout function. This function clears the user’s session, effectively logging them out of the application. After logout, we typically redirect users to the login page.</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05</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Templates &amp; Validation</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3EDE2"/>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696595" y="2381250"/>
            <a:ext cx="5102225" cy="2997200"/>
          </a:xfrm>
          <a:prstGeom prst="roundRect">
            <a:avLst>
              <a:gd name="adj" fmla="val 4315"/>
            </a:avLst>
          </a:prstGeom>
          <a:solidFill>
            <a:srgbClr val="C4AC83">
              <a:alpha val="9020"/>
            </a:srgbClr>
          </a:solidFill>
          <a:ln/>
        </p:spPr>
      </p:sp>
      <p:sp>
        <p:nvSpPr>
          <p:cNvPr id="5" name="Text 3"/>
          <p:cNvSpPr/>
          <p:nvPr/>
        </p:nvSpPr>
        <p:spPr>
          <a:xfrm>
            <a:off x="696595" y="2381250"/>
            <a:ext cx="5102225" cy="2997200"/>
          </a:xfrm>
          <a:prstGeom prst="rect">
            <a:avLst/>
          </a:prstGeom>
          <a:noFill/>
          <a:ln/>
        </p:spPr>
        <p:txBody>
          <a:bodyPr wrap="square" lIns="41148" tIns="82296" rIns="82296" bIns="41148" rtlCol="0" anchor="ctr"/>
          <a:lstStyle/>
          <a:p>
            <a:pPr>
              <a:lnSpc>
                <a:spcPct val="100000"/>
              </a:lnSpc>
            </a:pPr>
            <a:endParaRPr lang="en-US" sz="1600" dirty="0"/>
          </a:p>
        </p:txBody>
      </p:sp>
      <p:pic>
        <p:nvPicPr>
          <p:cNvPr id="6" name="Image 0" descr="https://kimi-img.moonshot.cn/pub/slides/slides_tmpl/image/25-08-27-20:02:32-d2nf7m18bjvh7rlj0770.png"/>
          <p:cNvPicPr>
            <a:picLocks noChangeAspect="1"/>
          </p:cNvPicPr>
          <p:nvPr/>
        </p:nvPicPr>
        <p:blipFill>
          <a:blip r:embed="rId3"/>
          <a:srcRect t="4" b="4"/>
          <a:stretch/>
        </p:blipFill>
        <p:spPr>
          <a:xfrm>
            <a:off x="5099685" y="0"/>
            <a:ext cx="7211695" cy="4041775"/>
          </a:xfrm>
          <a:prstGeom prst="rect">
            <a:avLst/>
          </a:prstGeom>
        </p:spPr>
      </p:pic>
      <p:pic>
        <p:nvPicPr>
          <p:cNvPr id="7" name="Image 1" descr="https://kimi-img.moonshot.cn/pub/slides/slides_tmpl/image/25-08-27-20:02:31-d2nf7lp8bjvh7rlj075g.png"/>
          <p:cNvPicPr>
            <a:picLocks noChangeAspect="1"/>
          </p:cNvPicPr>
          <p:nvPr/>
        </p:nvPicPr>
        <p:blipFill>
          <a:blip r:embed="rId4"/>
          <a:srcRect l="5" r="5"/>
          <a:stretch/>
        </p:blipFill>
        <p:spPr>
          <a:xfrm>
            <a:off x="-314960" y="-186055"/>
            <a:ext cx="4848225" cy="6858000"/>
          </a:xfrm>
          <a:prstGeom prst="rect">
            <a:avLst/>
          </a:prstGeom>
        </p:spPr>
      </p:pic>
      <p:sp>
        <p:nvSpPr>
          <p:cNvPr id="8" name="Text 4"/>
          <p:cNvSpPr/>
          <p:nvPr/>
        </p:nvSpPr>
        <p:spPr>
          <a:xfrm>
            <a:off x="1061720" y="466725"/>
            <a:ext cx="5913120" cy="583565"/>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Restricting Access</a:t>
            </a:r>
            <a:endParaRPr lang="en-US" sz="1600" dirty="0"/>
          </a:p>
        </p:txBody>
      </p:sp>
      <p:sp>
        <p:nvSpPr>
          <p:cNvPr id="9"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10"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1"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12"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3" name="Text 9"/>
          <p:cNvSpPr/>
          <p:nvPr/>
        </p:nvSpPr>
        <p:spPr>
          <a:xfrm>
            <a:off x="360045" y="2143760"/>
            <a:ext cx="4064000" cy="398780"/>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Using login_required Decorator</a:t>
            </a:r>
            <a:endParaRPr lang="en-US" sz="1600" dirty="0"/>
          </a:p>
        </p:txBody>
      </p:sp>
      <p:sp>
        <p:nvSpPr>
          <p:cNvPr id="14" name="Text 10"/>
          <p:cNvSpPr/>
          <p:nvPr/>
        </p:nvSpPr>
        <p:spPr>
          <a:xfrm>
            <a:off x="1061720" y="3019425"/>
            <a:ext cx="4198620" cy="1938020"/>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To restrict access to certain pages, we use the login_required decorator. This decorator ensures that only authenticated users can access specific views. If a user is not logged in, they are redirected to the login page.</a:t>
            </a:r>
            <a:endParaRPr lang="en-US" sz="1600" dirty="0"/>
          </a:p>
        </p:txBody>
      </p:sp>
      <p:sp>
        <p:nvSpPr>
          <p:cNvPr id="15" name="Text 11"/>
          <p:cNvSpPr/>
          <p:nvPr/>
        </p:nvSpPr>
        <p:spPr>
          <a:xfrm>
            <a:off x="6223000" y="4298950"/>
            <a:ext cx="4064000" cy="398780"/>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Protecting Views</a:t>
            </a:r>
            <a:endParaRPr lang="en-US" sz="1600" dirty="0"/>
          </a:p>
        </p:txBody>
      </p:sp>
      <p:sp>
        <p:nvSpPr>
          <p:cNvPr id="16" name="Text 12"/>
          <p:cNvSpPr/>
          <p:nvPr/>
        </p:nvSpPr>
        <p:spPr>
          <a:xfrm>
            <a:off x="6223000" y="4697730"/>
            <a:ext cx="5489575" cy="1322070"/>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We apply the login_required decorator to views that require authentication. This simple yet powerful feature helps us manage access control and protect sensitive information from unauthorized access.</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CE6"/>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90.jpeg"/>
          <p:cNvPicPr>
            <a:picLocks noChangeAspect="1"/>
          </p:cNvPicPr>
          <p:nvPr/>
        </p:nvPicPr>
        <p:blipFill>
          <a:blip r:embed="rId3"/>
          <a:stretch>
            <a:fillRect/>
          </a:stretch>
        </p:blipFill>
        <p:spPr>
          <a:xfrm>
            <a:off x="82550" y="3103245"/>
            <a:ext cx="6699250" cy="3754755"/>
          </a:xfrm>
          <a:prstGeom prst="rect">
            <a:avLst/>
          </a:prstGeom>
        </p:spPr>
      </p:pic>
      <p:sp>
        <p:nvSpPr>
          <p:cNvPr id="5" name="Text 2"/>
          <p:cNvSpPr/>
          <p:nvPr/>
        </p:nvSpPr>
        <p:spPr>
          <a:xfrm>
            <a:off x="1061720" y="466725"/>
            <a:ext cx="5913120" cy="583565"/>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Authentication Templates</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767715" y="1586230"/>
            <a:ext cx="4064000" cy="398780"/>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Creating Templates</a:t>
            </a:r>
            <a:endParaRPr lang="en-US" sz="1600" dirty="0"/>
          </a:p>
        </p:txBody>
      </p:sp>
      <p:sp>
        <p:nvSpPr>
          <p:cNvPr id="11" name="Text 8"/>
          <p:cNvSpPr/>
          <p:nvPr/>
        </p:nvSpPr>
        <p:spPr>
          <a:xfrm>
            <a:off x="767715" y="1985010"/>
            <a:ext cx="5314950" cy="1322070"/>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We create simple HTML templates for signup, login, and logout. These templates use Django’s form rendering capabilities to display form fields. We also include navigation links to guide users through the authentication process.</a:t>
            </a:r>
            <a:endParaRPr lang="en-US" sz="1600" dirty="0"/>
          </a:p>
        </p:txBody>
      </p:sp>
      <p:sp>
        <p:nvSpPr>
          <p:cNvPr id="12" name="Text 9"/>
          <p:cNvSpPr/>
          <p:nvPr/>
        </p:nvSpPr>
        <p:spPr>
          <a:xfrm>
            <a:off x="6715760" y="1413510"/>
            <a:ext cx="4064000" cy="398780"/>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Styling with CSS</a:t>
            </a:r>
            <a:endParaRPr lang="en-US" sz="1600" dirty="0"/>
          </a:p>
        </p:txBody>
      </p:sp>
      <p:sp>
        <p:nvSpPr>
          <p:cNvPr id="13" name="Text 10"/>
          <p:cNvSpPr/>
          <p:nvPr/>
        </p:nvSpPr>
        <p:spPr>
          <a:xfrm>
            <a:off x="6715760" y="1812290"/>
            <a:ext cx="4064000" cy="1938020"/>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Basic styling with CSS can significantly improve the usability of authentication pages. We encourage adding simple styles to make the forms more user-friendly and visually appealing.</a:t>
            </a:r>
            <a:endParaRPr lang="en-US" sz="1600" dirty="0"/>
          </a:p>
        </p:txBody>
      </p:sp>
      <p:sp>
        <p:nvSpPr>
          <p:cNvPr id="14" name="Text 11"/>
          <p:cNvSpPr/>
          <p:nvPr/>
        </p:nvSpPr>
        <p:spPr>
          <a:xfrm>
            <a:off x="6715760" y="4017010"/>
            <a:ext cx="4064000" cy="398780"/>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Template Example</a:t>
            </a:r>
            <a:endParaRPr lang="en-US" sz="1600" dirty="0"/>
          </a:p>
        </p:txBody>
      </p:sp>
      <p:sp>
        <p:nvSpPr>
          <p:cNvPr id="15" name="Text 12"/>
          <p:cNvSpPr/>
          <p:nvPr/>
        </p:nvSpPr>
        <p:spPr>
          <a:xfrm>
            <a:off x="6715760" y="4415790"/>
            <a:ext cx="4064000" cy="1938020"/>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For example, in the login template, we include a form with fields for username and password. We also add a link to the signup page for users who do not have an account. This ensures a seamless user experience.</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06</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Practice &amp; Next</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3EFEC"/>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0-d2nf7lh8bjvh7rlj071g.png"/>
          <p:cNvPicPr>
            <a:picLocks noChangeAspect="1"/>
          </p:cNvPicPr>
          <p:nvPr/>
        </p:nvPicPr>
        <p:blipFill>
          <a:blip r:embed="rId3"/>
          <a:srcRect t="2" b="2"/>
          <a:stretch/>
        </p:blipFill>
        <p:spPr>
          <a:xfrm>
            <a:off x="-943610" y="-840740"/>
            <a:ext cx="15153005" cy="8491855"/>
          </a:xfrm>
          <a:prstGeom prst="rect">
            <a:avLst/>
          </a:prstGeom>
        </p:spPr>
      </p:pic>
      <p:sp>
        <p:nvSpPr>
          <p:cNvPr id="5" name="Text 2"/>
          <p:cNvSpPr/>
          <p:nvPr/>
        </p:nvSpPr>
        <p:spPr>
          <a:xfrm>
            <a:off x="1061720" y="466725"/>
            <a:ext cx="5913120" cy="583565"/>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3BEC1"/>
                    </a:gs>
                    <a:gs pos="50000">
                      <a:srgbClr val="3474CB"/>
                    </a:gs>
                    <a:gs pos="100000">
                      <a:srgbClr val="8E52DF"/>
                    </a:gs>
                  </a:gsLst>
                  <a:lin ang="5400000" scaled="1"/>
                </a:gradFill>
                <a:latin typeface="MiSans" pitchFamily="34" charset="0"/>
                <a:ea typeface="MiSans" pitchFamily="34" charset="-122"/>
                <a:cs typeface="MiSans" pitchFamily="34" charset="-120"/>
              </a:rPr>
              <a:t>Password Validation</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1148715" y="1468755"/>
            <a:ext cx="4064000" cy="398780"/>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Built-in Validators</a:t>
            </a:r>
            <a:endParaRPr lang="en-US" sz="1600" dirty="0"/>
          </a:p>
        </p:txBody>
      </p:sp>
      <p:sp>
        <p:nvSpPr>
          <p:cNvPr id="11" name="Text 8"/>
          <p:cNvSpPr/>
          <p:nvPr/>
        </p:nvSpPr>
        <p:spPr>
          <a:xfrm>
            <a:off x="1148715" y="1867535"/>
            <a:ext cx="10603230" cy="706755"/>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Django provides built-in password validators to ensure strong passwords. These validators check for minimum length, common passwords, and numeric passwords. They are configured in settings.py to enforce security best practices.</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EEE0D7"/>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487045" y="1356360"/>
            <a:ext cx="11571605" cy="1093470"/>
          </a:xfrm>
          <a:prstGeom prst="roundRect">
            <a:avLst>
              <a:gd name="adj" fmla="val 16667"/>
            </a:avLst>
          </a:prstGeom>
          <a:solidFill>
            <a:srgbClr val="D8AF8A">
              <a:alpha val="18824"/>
            </a:srgbClr>
          </a:solidFill>
          <a:ln/>
        </p:spPr>
      </p:sp>
      <p:sp>
        <p:nvSpPr>
          <p:cNvPr id="5" name="Text 3"/>
          <p:cNvSpPr/>
          <p:nvPr/>
        </p:nvSpPr>
        <p:spPr>
          <a:xfrm>
            <a:off x="487045" y="1356360"/>
            <a:ext cx="11571605" cy="1093470"/>
          </a:xfrm>
          <a:prstGeom prst="rect">
            <a:avLst/>
          </a:prstGeom>
          <a:noFill/>
          <a:ln/>
        </p:spPr>
        <p:txBody>
          <a:bodyPr wrap="square" lIns="45720" tIns="91440" rIns="91440" bIns="45720" rtlCol="0" anchor="ctr"/>
          <a:lstStyle/>
          <a:p>
            <a:pPr>
              <a:lnSpc>
                <a:spcPct val="100000"/>
              </a:lnSpc>
            </a:pPr>
            <a:endParaRPr lang="en-US" sz="1600" dirty="0"/>
          </a:p>
        </p:txBody>
      </p:sp>
      <p:pic>
        <p:nvPicPr>
          <p:cNvPr id="6" name="Image 0" descr="https://kimi-img.moonshot.cn/pub/slides/slides_tmpl/image/25-08-27-20:02:33-d2nf7m98bjvh7rlj07ag.jpeg"/>
          <p:cNvPicPr>
            <a:picLocks noChangeAspect="1"/>
          </p:cNvPicPr>
          <p:nvPr/>
        </p:nvPicPr>
        <p:blipFill>
          <a:blip r:embed="rId3"/>
          <a:stretch>
            <a:fillRect/>
          </a:stretch>
        </p:blipFill>
        <p:spPr>
          <a:xfrm>
            <a:off x="-1116330" y="2691765"/>
            <a:ext cx="7686040" cy="4307205"/>
          </a:xfrm>
          <a:prstGeom prst="rect">
            <a:avLst/>
          </a:prstGeom>
        </p:spPr>
      </p:pic>
      <p:pic>
        <p:nvPicPr>
          <p:cNvPr id="7" name="Image 1" descr="https://kimi-img.moonshot.cn/pub/slides/slides_tmpl/image/25-08-27-20:02:34-d2nf7mh8bjvh7rlj07dg.png"/>
          <p:cNvPicPr>
            <a:picLocks noChangeAspect="1"/>
          </p:cNvPicPr>
          <p:nvPr/>
        </p:nvPicPr>
        <p:blipFill>
          <a:blip r:embed="rId4"/>
          <a:srcRect l="5" r="5"/>
          <a:stretch/>
        </p:blipFill>
        <p:spPr>
          <a:xfrm>
            <a:off x="7472045" y="-1165225"/>
            <a:ext cx="4848225" cy="6858000"/>
          </a:xfrm>
          <a:prstGeom prst="rect">
            <a:avLst/>
          </a:prstGeom>
        </p:spPr>
      </p:pic>
      <p:sp>
        <p:nvSpPr>
          <p:cNvPr id="8" name="Text 4"/>
          <p:cNvSpPr/>
          <p:nvPr/>
        </p:nvSpPr>
        <p:spPr>
          <a:xfrm>
            <a:off x="1061720" y="466725"/>
            <a:ext cx="5913120" cy="583565"/>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Lab Activity (Day 4)</a:t>
            </a:r>
            <a:endParaRPr lang="en-US" sz="1600" dirty="0"/>
          </a:p>
        </p:txBody>
      </p:sp>
      <p:sp>
        <p:nvSpPr>
          <p:cNvPr id="9"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0"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1"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2"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3" name="Text 9"/>
          <p:cNvSpPr/>
          <p:nvPr/>
        </p:nvSpPr>
        <p:spPr>
          <a:xfrm>
            <a:off x="2602230" y="2691130"/>
            <a:ext cx="4064000" cy="368300"/>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Objective</a:t>
            </a:r>
            <a:endParaRPr lang="en-US" sz="1600" dirty="0"/>
          </a:p>
        </p:txBody>
      </p:sp>
      <p:sp>
        <p:nvSpPr>
          <p:cNvPr id="14" name="Text 10"/>
          <p:cNvSpPr/>
          <p:nvPr/>
        </p:nvSpPr>
        <p:spPr>
          <a:xfrm>
            <a:off x="2602230" y="2987675"/>
            <a:ext cx="3774440" cy="1437640"/>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objective of today’s lab activity is to build a complete user authentication system. This includes implementing signup, login, logout, and access control features.</a:t>
            </a:r>
            <a:endParaRPr lang="en-US" sz="1600" dirty="0"/>
          </a:p>
        </p:txBody>
      </p:sp>
      <p:sp>
        <p:nvSpPr>
          <p:cNvPr id="15" name="Text 11"/>
          <p:cNvSpPr/>
          <p:nvPr/>
        </p:nvSpPr>
        <p:spPr>
          <a:xfrm>
            <a:off x="8256270" y="1228090"/>
            <a:ext cx="4064000" cy="368300"/>
          </a:xfrm>
          <a:prstGeom prst="rect">
            <a:avLst/>
          </a:prstGeom>
          <a:noFill/>
          <a:ln/>
        </p:spPr>
        <p:txBody>
          <a:bodyPr wrap="square" lIns="91440" tIns="45720" rIns="91440" bIns="45720" rtlCol="0" anchor="ctr">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Steps</a:t>
            </a:r>
            <a:endParaRPr lang="en-US" sz="1600" dirty="0"/>
          </a:p>
        </p:txBody>
      </p:sp>
      <p:sp>
        <p:nvSpPr>
          <p:cNvPr id="16" name="Text 12"/>
          <p:cNvSpPr/>
          <p:nvPr/>
        </p:nvSpPr>
        <p:spPr>
          <a:xfrm>
            <a:off x="735965" y="1669415"/>
            <a:ext cx="11074400" cy="629920"/>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To achieve this, follow these steps: Implement user signup using UserCreationForm, create a login view with authenticate and login, implement a logout view, and protect pages with the login_required decorator.</a:t>
            </a:r>
            <a:endParaRPr lang="en-US" sz="1600" dirty="0"/>
          </a:p>
        </p:txBody>
      </p:sp>
      <p:sp>
        <p:nvSpPr>
          <p:cNvPr id="17" name="Text 13"/>
          <p:cNvSpPr/>
          <p:nvPr/>
        </p:nvSpPr>
        <p:spPr>
          <a:xfrm>
            <a:off x="7446645" y="2691130"/>
            <a:ext cx="4064000" cy="368300"/>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Testing</a:t>
            </a:r>
            <a:endParaRPr lang="en-US" sz="1600" dirty="0"/>
          </a:p>
        </p:txBody>
      </p:sp>
      <p:sp>
        <p:nvSpPr>
          <p:cNvPr id="18" name="Text 14"/>
          <p:cNvSpPr/>
          <p:nvPr/>
        </p:nvSpPr>
        <p:spPr>
          <a:xfrm>
            <a:off x="7446645" y="2987675"/>
            <a:ext cx="3774440" cy="1437640"/>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After implementing these features, thoroughly test the system with multiple user accounts. Ensure that users can register, log in, log out, and access restricted pages as expected.</a:t>
            </a:r>
            <a:endParaRPr lang="en-US" sz="1600" dirty="0"/>
          </a:p>
        </p:txBody>
      </p:sp>
      <p:sp>
        <p:nvSpPr>
          <p:cNvPr id="19" name="Text 15"/>
          <p:cNvSpPr/>
          <p:nvPr/>
        </p:nvSpPr>
        <p:spPr>
          <a:xfrm>
            <a:off x="7446645" y="4666615"/>
            <a:ext cx="4064000" cy="368300"/>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Tips</a:t>
            </a:r>
            <a:endParaRPr lang="en-US" sz="1600" dirty="0"/>
          </a:p>
        </p:txBody>
      </p:sp>
      <p:sp>
        <p:nvSpPr>
          <p:cNvPr id="20" name="Text 16"/>
          <p:cNvSpPr/>
          <p:nvPr/>
        </p:nvSpPr>
        <p:spPr>
          <a:xfrm>
            <a:off x="7446645" y="4963160"/>
            <a:ext cx="3774440" cy="1437640"/>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Remember to always redirect after login, logout, and signup. Use Django messages to show success or failure messages. And never store plain text passwords to maintain security.</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10795" y="-123190"/>
            <a:ext cx="12192000" cy="7056755"/>
          </a:xfrm>
          <a:prstGeom prst="rect">
            <a:avLst/>
          </a:prstGeom>
          <a:solidFill>
            <a:srgbClr val="FDF3E9"/>
          </a:solidFill>
          <a:ln/>
        </p:spPr>
      </p:sp>
      <p:sp>
        <p:nvSpPr>
          <p:cNvPr id="3" name="Text 1"/>
          <p:cNvSpPr/>
          <p:nvPr/>
        </p:nvSpPr>
        <p:spPr>
          <a:xfrm>
            <a:off x="10795" y="-123190"/>
            <a:ext cx="12192000"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g.png"/>
          <p:cNvPicPr>
            <a:picLocks noChangeAspect="1"/>
          </p:cNvPicPr>
          <p:nvPr/>
        </p:nvPicPr>
        <p:blipFill>
          <a:blip r:embed="rId3"/>
          <a:srcRect t="7" b="7"/>
          <a:stretch/>
        </p:blipFill>
        <p:spPr>
          <a:xfrm rot="900000" flipH="1">
            <a:off x="5394325" y="-665480"/>
            <a:ext cx="5893435" cy="3302635"/>
          </a:xfrm>
          <a:prstGeom prst="rect">
            <a:avLst/>
          </a:prstGeom>
        </p:spPr>
      </p:pic>
      <p:sp>
        <p:nvSpPr>
          <p:cNvPr id="5" name="Shape 2"/>
          <p:cNvSpPr/>
          <p:nvPr/>
        </p:nvSpPr>
        <p:spPr>
          <a:xfrm rot="420000">
            <a:off x="901700" y="10604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6" name="Text 3"/>
          <p:cNvSpPr/>
          <p:nvPr/>
        </p:nvSpPr>
        <p:spPr>
          <a:xfrm rot="420000">
            <a:off x="901700" y="10604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7" name="Shape 4"/>
          <p:cNvSpPr/>
          <p:nvPr/>
        </p:nvSpPr>
        <p:spPr>
          <a:xfrm rot="420000">
            <a:off x="901700" y="174180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8" name="Text 5"/>
          <p:cNvSpPr/>
          <p:nvPr/>
        </p:nvSpPr>
        <p:spPr>
          <a:xfrm rot="420000">
            <a:off x="901700" y="174180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9" name="Shape 6"/>
          <p:cNvSpPr/>
          <p:nvPr/>
        </p:nvSpPr>
        <p:spPr>
          <a:xfrm rot="420000">
            <a:off x="901700" y="337756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0" name="Text 7"/>
          <p:cNvSpPr/>
          <p:nvPr/>
        </p:nvSpPr>
        <p:spPr>
          <a:xfrm rot="420000">
            <a:off x="901700" y="337756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11" name="Shape 8"/>
          <p:cNvSpPr/>
          <p:nvPr/>
        </p:nvSpPr>
        <p:spPr>
          <a:xfrm rot="420000">
            <a:off x="901700" y="501332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2" name="Text 9"/>
          <p:cNvSpPr/>
          <p:nvPr/>
        </p:nvSpPr>
        <p:spPr>
          <a:xfrm rot="420000">
            <a:off x="901700" y="501332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13" name="Shape 10"/>
          <p:cNvSpPr/>
          <p:nvPr/>
        </p:nvSpPr>
        <p:spPr>
          <a:xfrm rot="420000">
            <a:off x="6276975" y="337756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4" name="Text 11"/>
          <p:cNvSpPr/>
          <p:nvPr/>
        </p:nvSpPr>
        <p:spPr>
          <a:xfrm rot="420000">
            <a:off x="6276975" y="337756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15" name="Shape 12"/>
          <p:cNvSpPr/>
          <p:nvPr/>
        </p:nvSpPr>
        <p:spPr>
          <a:xfrm rot="420000">
            <a:off x="6287135" y="501332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6" name="Text 13"/>
          <p:cNvSpPr/>
          <p:nvPr/>
        </p:nvSpPr>
        <p:spPr>
          <a:xfrm rot="420000">
            <a:off x="6287135" y="5013325"/>
            <a:ext cx="1433195" cy="1525905"/>
          </a:xfrm>
          <a:prstGeom prst="rect">
            <a:avLst/>
          </a:prstGeom>
          <a:noFill/>
          <a:ln/>
        </p:spPr>
        <p:txBody>
          <a:bodyPr wrap="square" lIns="45720" tIns="91440" rIns="91440" bIns="45720" rtlCol="0" anchor="t"/>
          <a:lstStyle/>
          <a:p>
            <a:pPr>
              <a:lnSpc>
                <a:spcPct val="100000"/>
              </a:lnSpc>
            </a:pPr>
            <a:endParaRPr lang="en-US" sz="1600" dirty="0"/>
          </a:p>
        </p:txBody>
      </p:sp>
      <p:pic>
        <p:nvPicPr>
          <p:cNvPr id="17" name="Image 1" descr="https://kimi-img.moonshot.cn/pub/slides/slides_tmpl/image/25-08-27-20:02:26-d2nf7kh8bjvh7rlj06s0.png"/>
          <p:cNvPicPr>
            <a:picLocks noChangeAspect="1"/>
          </p:cNvPicPr>
          <p:nvPr/>
        </p:nvPicPr>
        <p:blipFill>
          <a:blip r:embed="rId4"/>
          <a:stretch>
            <a:fillRect/>
          </a:stretch>
        </p:blipFill>
        <p:spPr>
          <a:xfrm>
            <a:off x="9020810" y="2839720"/>
            <a:ext cx="1987550" cy="494030"/>
          </a:xfrm>
          <a:prstGeom prst="rect">
            <a:avLst/>
          </a:prstGeom>
        </p:spPr>
      </p:pic>
      <p:sp>
        <p:nvSpPr>
          <p:cNvPr id="18" name="Shape 14"/>
          <p:cNvSpPr/>
          <p:nvPr/>
        </p:nvSpPr>
        <p:spPr>
          <a:xfrm>
            <a:off x="10158095" y="3656965"/>
            <a:ext cx="1291590" cy="676910"/>
          </a:xfrm>
          <a:custGeom>
            <a:avLst/>
            <a:gdLst/>
            <a:ahLst/>
            <a:cxnLst/>
            <a:rect l="l" t="t" r="r" b="b"/>
            <a:pathLst>
              <a:path w="1291590" h="676910">
                <a:moveTo>
                  <a:pt x="1206381" y="85552"/>
                </a:moveTo>
                <a:cubicBezTo>
                  <a:pt x="1255713" y="44277"/>
                  <a:pt x="1300559" y="138834"/>
                  <a:pt x="1291590" y="182360"/>
                </a:cubicBezTo>
                <a:cubicBezTo>
                  <a:pt x="1289348" y="191366"/>
                  <a:pt x="1281126" y="203373"/>
                  <a:pt x="1274399" y="214630"/>
                </a:cubicBezTo>
                <a:cubicBezTo>
                  <a:pt x="1259450" y="239395"/>
                  <a:pt x="1251228" y="250652"/>
                  <a:pt x="1230299" y="265661"/>
                </a:cubicBezTo>
                <a:cubicBezTo>
                  <a:pt x="1203391" y="285173"/>
                  <a:pt x="1160787" y="303934"/>
                  <a:pt x="1138363" y="322695"/>
                </a:cubicBezTo>
                <a:cubicBezTo>
                  <a:pt x="1079315" y="382732"/>
                  <a:pt x="990368" y="412750"/>
                  <a:pt x="926088" y="467533"/>
                </a:cubicBezTo>
                <a:cubicBezTo>
                  <a:pt x="890958" y="478040"/>
                  <a:pt x="867040" y="499803"/>
                  <a:pt x="843121" y="520815"/>
                </a:cubicBezTo>
                <a:cubicBezTo>
                  <a:pt x="807991" y="534324"/>
                  <a:pt x="779588" y="554586"/>
                  <a:pt x="754922" y="580101"/>
                </a:cubicBezTo>
                <a:cubicBezTo>
                  <a:pt x="733994" y="588356"/>
                  <a:pt x="711570" y="598863"/>
                  <a:pt x="671956" y="597362"/>
                </a:cubicBezTo>
                <a:cubicBezTo>
                  <a:pt x="622624" y="595110"/>
                  <a:pt x="571050" y="590608"/>
                  <a:pt x="536668" y="582353"/>
                </a:cubicBezTo>
                <a:cubicBezTo>
                  <a:pt x="541152" y="618375"/>
                  <a:pt x="518729" y="646141"/>
                  <a:pt x="494811" y="665653"/>
                </a:cubicBezTo>
                <a:cubicBezTo>
                  <a:pt x="484346" y="673908"/>
                  <a:pt x="469397" y="684415"/>
                  <a:pt x="459680" y="676910"/>
                </a:cubicBezTo>
                <a:cubicBezTo>
                  <a:pt x="449964" y="644640"/>
                  <a:pt x="489578" y="632633"/>
                  <a:pt x="473135" y="599613"/>
                </a:cubicBezTo>
                <a:cubicBezTo>
                  <a:pt x="469397" y="603365"/>
                  <a:pt x="470145" y="611620"/>
                  <a:pt x="466408" y="615373"/>
                </a:cubicBezTo>
                <a:cubicBezTo>
                  <a:pt x="446226" y="649894"/>
                  <a:pt x="303464" y="675409"/>
                  <a:pt x="376714" y="617624"/>
                </a:cubicBezTo>
                <a:cubicBezTo>
                  <a:pt x="382693" y="589857"/>
                  <a:pt x="404369" y="572597"/>
                  <a:pt x="407359" y="549333"/>
                </a:cubicBezTo>
                <a:cubicBezTo>
                  <a:pt x="399885" y="539577"/>
                  <a:pt x="381946" y="540327"/>
                  <a:pt x="374471" y="531322"/>
                </a:cubicBezTo>
                <a:cubicBezTo>
                  <a:pt x="248900" y="501304"/>
                  <a:pt x="127066" y="480291"/>
                  <a:pt x="6727" y="445770"/>
                </a:cubicBezTo>
                <a:cubicBezTo>
                  <a:pt x="6727" y="442018"/>
                  <a:pt x="5232" y="439766"/>
                  <a:pt x="2242" y="439016"/>
                </a:cubicBezTo>
                <a:cubicBezTo>
                  <a:pt x="0" y="426258"/>
                  <a:pt x="5980" y="422506"/>
                  <a:pt x="6727" y="412750"/>
                </a:cubicBezTo>
                <a:cubicBezTo>
                  <a:pt x="25413" y="403745"/>
                  <a:pt x="41110" y="397741"/>
                  <a:pt x="68018" y="403745"/>
                </a:cubicBezTo>
                <a:cubicBezTo>
                  <a:pt x="68018" y="395490"/>
                  <a:pt x="74745" y="378980"/>
                  <a:pt x="85209" y="372976"/>
                </a:cubicBezTo>
                <a:cubicBezTo>
                  <a:pt x="63533" y="368473"/>
                  <a:pt x="68765" y="336204"/>
                  <a:pt x="87451" y="331701"/>
                </a:cubicBezTo>
                <a:cubicBezTo>
                  <a:pt x="86704" y="322695"/>
                  <a:pt x="73250" y="327198"/>
                  <a:pt x="70260" y="320444"/>
                </a:cubicBezTo>
                <a:cubicBezTo>
                  <a:pt x="67270" y="313690"/>
                  <a:pt x="68018" y="309187"/>
                  <a:pt x="72502" y="305435"/>
                </a:cubicBezTo>
                <a:cubicBezTo>
                  <a:pt x="55311" y="297930"/>
                  <a:pt x="34383" y="302433"/>
                  <a:pt x="35130" y="280670"/>
                </a:cubicBezTo>
                <a:cubicBezTo>
                  <a:pt x="35878" y="267162"/>
                  <a:pt x="50079" y="266411"/>
                  <a:pt x="61291" y="261158"/>
                </a:cubicBezTo>
                <a:cubicBezTo>
                  <a:pt x="130803" y="227388"/>
                  <a:pt x="212275" y="192116"/>
                  <a:pt x="293000" y="155344"/>
                </a:cubicBezTo>
                <a:cubicBezTo>
                  <a:pt x="342331" y="133581"/>
                  <a:pt x="386431" y="110317"/>
                  <a:pt x="435762" y="90055"/>
                </a:cubicBezTo>
                <a:cubicBezTo>
                  <a:pt x="450711" y="83300"/>
                  <a:pt x="464913" y="78798"/>
                  <a:pt x="479114" y="72044"/>
                </a:cubicBezTo>
                <a:cubicBezTo>
                  <a:pt x="500790" y="62288"/>
                  <a:pt x="517981" y="50280"/>
                  <a:pt x="544890" y="43526"/>
                </a:cubicBezTo>
                <a:cubicBezTo>
                  <a:pt x="547879" y="40525"/>
                  <a:pt x="550869" y="37523"/>
                  <a:pt x="553859" y="34521"/>
                </a:cubicBezTo>
                <a:cubicBezTo>
                  <a:pt x="571798" y="35271"/>
                  <a:pt x="580767" y="21013"/>
                  <a:pt x="595716" y="15009"/>
                </a:cubicBezTo>
                <a:cubicBezTo>
                  <a:pt x="630846" y="0"/>
                  <a:pt x="686905" y="10506"/>
                  <a:pt x="728762" y="15009"/>
                </a:cubicBezTo>
                <a:cubicBezTo>
                  <a:pt x="802759" y="22514"/>
                  <a:pt x="881989" y="39774"/>
                  <a:pt x="956733" y="48029"/>
                </a:cubicBezTo>
                <a:cubicBezTo>
                  <a:pt x="984389" y="51031"/>
                  <a:pt x="1011297" y="47279"/>
                  <a:pt x="1037458" y="50280"/>
                </a:cubicBezTo>
                <a:cubicBezTo>
                  <a:pt x="1097254" y="56284"/>
                  <a:pt x="1155554" y="77297"/>
                  <a:pt x="1201896" y="78798"/>
                </a:cubicBezTo>
                <a:cubicBezTo>
                  <a:pt x="1206381" y="77297"/>
                  <a:pt x="1206381" y="81800"/>
                  <a:pt x="1206381" y="85552"/>
                </a:cubicBezTo>
                <a:close/>
                <a:moveTo>
                  <a:pt x="790052" y="48029"/>
                </a:moveTo>
                <a:cubicBezTo>
                  <a:pt x="742963" y="43526"/>
                  <a:pt x="697369" y="33020"/>
                  <a:pt x="652522" y="28517"/>
                </a:cubicBezTo>
                <a:cubicBezTo>
                  <a:pt x="624119" y="25515"/>
                  <a:pt x="596463" y="39024"/>
                  <a:pt x="575535" y="48029"/>
                </a:cubicBezTo>
                <a:cubicBezTo>
                  <a:pt x="548627" y="60036"/>
                  <a:pt x="521719" y="72794"/>
                  <a:pt x="494811" y="85552"/>
                </a:cubicBezTo>
                <a:cubicBezTo>
                  <a:pt x="464165" y="99810"/>
                  <a:pt x="429783" y="108065"/>
                  <a:pt x="398390" y="122324"/>
                </a:cubicBezTo>
                <a:cubicBezTo>
                  <a:pt x="390168" y="126827"/>
                  <a:pt x="383441" y="133581"/>
                  <a:pt x="374471" y="138084"/>
                </a:cubicBezTo>
                <a:cubicBezTo>
                  <a:pt x="266839" y="187614"/>
                  <a:pt x="152479" y="227388"/>
                  <a:pt x="50079" y="285173"/>
                </a:cubicBezTo>
                <a:cubicBezTo>
                  <a:pt x="93431" y="298681"/>
                  <a:pt x="136036" y="298681"/>
                  <a:pt x="174903" y="303184"/>
                </a:cubicBezTo>
                <a:cubicBezTo>
                  <a:pt x="198074" y="305435"/>
                  <a:pt x="219002" y="312940"/>
                  <a:pt x="240678" y="315941"/>
                </a:cubicBezTo>
                <a:cubicBezTo>
                  <a:pt x="284030" y="322695"/>
                  <a:pt x="328877" y="327949"/>
                  <a:pt x="372229" y="336204"/>
                </a:cubicBezTo>
                <a:cubicBezTo>
                  <a:pt x="419318" y="344459"/>
                  <a:pt x="461923" y="358717"/>
                  <a:pt x="506022" y="369224"/>
                </a:cubicBezTo>
                <a:cubicBezTo>
                  <a:pt x="581514" y="387235"/>
                  <a:pt x="668218" y="384983"/>
                  <a:pt x="726519" y="436765"/>
                </a:cubicBezTo>
                <a:cubicBezTo>
                  <a:pt x="742963" y="457777"/>
                  <a:pt x="739226" y="490047"/>
                  <a:pt x="737731" y="514061"/>
                </a:cubicBezTo>
                <a:cubicBezTo>
                  <a:pt x="720540" y="532072"/>
                  <a:pt x="712318" y="556087"/>
                  <a:pt x="683167" y="557588"/>
                </a:cubicBezTo>
                <a:cubicBezTo>
                  <a:pt x="639068" y="561340"/>
                  <a:pt x="570303" y="538826"/>
                  <a:pt x="532183" y="547081"/>
                </a:cubicBezTo>
                <a:cubicBezTo>
                  <a:pt x="526203" y="565092"/>
                  <a:pt x="550869" y="564342"/>
                  <a:pt x="560586" y="566593"/>
                </a:cubicBezTo>
                <a:cubicBezTo>
                  <a:pt x="586747" y="572597"/>
                  <a:pt x="604685" y="571846"/>
                  <a:pt x="630846" y="573347"/>
                </a:cubicBezTo>
                <a:cubicBezTo>
                  <a:pt x="666724" y="574848"/>
                  <a:pt x="700359" y="586855"/>
                  <a:pt x="731004" y="568845"/>
                </a:cubicBezTo>
                <a:cubicBezTo>
                  <a:pt x="746700" y="546331"/>
                  <a:pt x="766134" y="519315"/>
                  <a:pt x="768376" y="493799"/>
                </a:cubicBezTo>
                <a:cubicBezTo>
                  <a:pt x="771366" y="453275"/>
                  <a:pt x="756417" y="395490"/>
                  <a:pt x="725024" y="379730"/>
                </a:cubicBezTo>
                <a:cubicBezTo>
                  <a:pt x="679430" y="357967"/>
                  <a:pt x="601696" y="354965"/>
                  <a:pt x="536668" y="348961"/>
                </a:cubicBezTo>
                <a:cubicBezTo>
                  <a:pt x="512002" y="346710"/>
                  <a:pt x="476872" y="348961"/>
                  <a:pt x="461923" y="324947"/>
                </a:cubicBezTo>
                <a:cubicBezTo>
                  <a:pt x="476124" y="320444"/>
                  <a:pt x="486589" y="329450"/>
                  <a:pt x="501538" y="331701"/>
                </a:cubicBezTo>
                <a:cubicBezTo>
                  <a:pt x="577030" y="343708"/>
                  <a:pt x="689894" y="333952"/>
                  <a:pt x="742216" y="370725"/>
                </a:cubicBezTo>
                <a:cubicBezTo>
                  <a:pt x="901422" y="290426"/>
                  <a:pt x="1059134" y="208626"/>
                  <a:pt x="1188442" y="98310"/>
                </a:cubicBezTo>
                <a:cubicBezTo>
                  <a:pt x="1062123" y="88554"/>
                  <a:pt x="932815" y="60787"/>
                  <a:pt x="790052" y="48029"/>
                </a:cubicBezTo>
                <a:close/>
                <a:moveTo>
                  <a:pt x="772861" y="538076"/>
                </a:moveTo>
                <a:cubicBezTo>
                  <a:pt x="772114" y="540327"/>
                  <a:pt x="769871" y="543329"/>
                  <a:pt x="772861" y="540327"/>
                </a:cubicBezTo>
                <a:cubicBezTo>
                  <a:pt x="913381" y="449522"/>
                  <a:pt x="1062871" y="368473"/>
                  <a:pt x="1190685" y="265661"/>
                </a:cubicBezTo>
                <a:cubicBezTo>
                  <a:pt x="1210118" y="254404"/>
                  <a:pt x="1240016" y="238645"/>
                  <a:pt x="1256460" y="216881"/>
                </a:cubicBezTo>
                <a:cubicBezTo>
                  <a:pt x="1287853" y="178608"/>
                  <a:pt x="1265429" y="126076"/>
                  <a:pt x="1237026" y="100561"/>
                </a:cubicBezTo>
                <a:cubicBezTo>
                  <a:pt x="1210118" y="99060"/>
                  <a:pt x="1198159" y="121574"/>
                  <a:pt x="1182463" y="133581"/>
                </a:cubicBezTo>
                <a:cubicBezTo>
                  <a:pt x="1156302" y="154594"/>
                  <a:pt x="1124909" y="168102"/>
                  <a:pt x="1100991" y="190615"/>
                </a:cubicBezTo>
                <a:cubicBezTo>
                  <a:pt x="1047175" y="219883"/>
                  <a:pt x="999338" y="252903"/>
                  <a:pt x="947764" y="282921"/>
                </a:cubicBezTo>
                <a:cubicBezTo>
                  <a:pt x="922351" y="298681"/>
                  <a:pt x="894695" y="308437"/>
                  <a:pt x="869282" y="322695"/>
                </a:cubicBezTo>
                <a:cubicBezTo>
                  <a:pt x="860313" y="327949"/>
                  <a:pt x="854333" y="335453"/>
                  <a:pt x="845364" y="339956"/>
                </a:cubicBezTo>
                <a:cubicBezTo>
                  <a:pt x="815466" y="354965"/>
                  <a:pt x="784073" y="363970"/>
                  <a:pt x="759407" y="386484"/>
                </a:cubicBezTo>
                <a:cubicBezTo>
                  <a:pt x="793042" y="427759"/>
                  <a:pt x="797527" y="498302"/>
                  <a:pt x="772861" y="538076"/>
                </a:cubicBezTo>
                <a:close/>
                <a:moveTo>
                  <a:pt x="103148" y="344459"/>
                </a:moveTo>
                <a:cubicBezTo>
                  <a:pt x="148742" y="354965"/>
                  <a:pt x="207791" y="359468"/>
                  <a:pt x="251890" y="364721"/>
                </a:cubicBezTo>
                <a:cubicBezTo>
                  <a:pt x="272071" y="366972"/>
                  <a:pt x="301969" y="365471"/>
                  <a:pt x="308696" y="384233"/>
                </a:cubicBezTo>
                <a:cubicBezTo>
                  <a:pt x="244415" y="374477"/>
                  <a:pt x="168176" y="370725"/>
                  <a:pt x="100905" y="360218"/>
                </a:cubicBezTo>
                <a:cubicBezTo>
                  <a:pt x="100905" y="366972"/>
                  <a:pt x="105390" y="369974"/>
                  <a:pt x="105390" y="377479"/>
                </a:cubicBezTo>
                <a:cubicBezTo>
                  <a:pt x="116602" y="377479"/>
                  <a:pt x="129308" y="384233"/>
                  <a:pt x="144257" y="386484"/>
                </a:cubicBezTo>
                <a:cubicBezTo>
                  <a:pt x="179388" y="391737"/>
                  <a:pt x="223487" y="383482"/>
                  <a:pt x="240678" y="403745"/>
                </a:cubicBezTo>
                <a:cubicBezTo>
                  <a:pt x="197326" y="402244"/>
                  <a:pt x="157712" y="403745"/>
                  <a:pt x="122581" y="397741"/>
                </a:cubicBezTo>
                <a:cubicBezTo>
                  <a:pt x="110622" y="395490"/>
                  <a:pt x="98663" y="384233"/>
                  <a:pt x="87451" y="393238"/>
                </a:cubicBezTo>
                <a:cubicBezTo>
                  <a:pt x="84462" y="412000"/>
                  <a:pt x="112117" y="410499"/>
                  <a:pt x="122581" y="408247"/>
                </a:cubicBezTo>
                <a:cubicBezTo>
                  <a:pt x="223487" y="434513"/>
                  <a:pt x="317665" y="462280"/>
                  <a:pt x="414086" y="481041"/>
                </a:cubicBezTo>
                <a:cubicBezTo>
                  <a:pt x="413339" y="464531"/>
                  <a:pt x="422308" y="439016"/>
                  <a:pt x="442489" y="430761"/>
                </a:cubicBezTo>
                <a:cubicBezTo>
                  <a:pt x="414086" y="421755"/>
                  <a:pt x="378956" y="431511"/>
                  <a:pt x="365502" y="410499"/>
                </a:cubicBezTo>
                <a:cubicBezTo>
                  <a:pt x="407359" y="399992"/>
                  <a:pt x="452953" y="419504"/>
                  <a:pt x="497053" y="426258"/>
                </a:cubicBezTo>
                <a:cubicBezTo>
                  <a:pt x="512749" y="428510"/>
                  <a:pt x="529941" y="425508"/>
                  <a:pt x="544890" y="428510"/>
                </a:cubicBezTo>
                <a:cubicBezTo>
                  <a:pt x="558344" y="430761"/>
                  <a:pt x="572545" y="436765"/>
                  <a:pt x="586747" y="439016"/>
                </a:cubicBezTo>
                <a:cubicBezTo>
                  <a:pt x="603938" y="442018"/>
                  <a:pt x="624119" y="437515"/>
                  <a:pt x="636826" y="450273"/>
                </a:cubicBezTo>
                <a:cubicBezTo>
                  <a:pt x="631593" y="466032"/>
                  <a:pt x="610665" y="456276"/>
                  <a:pt x="595716" y="457027"/>
                </a:cubicBezTo>
                <a:cubicBezTo>
                  <a:pt x="575535" y="482542"/>
                  <a:pt x="532930" y="484794"/>
                  <a:pt x="532183" y="529070"/>
                </a:cubicBezTo>
                <a:cubicBezTo>
                  <a:pt x="583009" y="523817"/>
                  <a:pt x="675693" y="564342"/>
                  <a:pt x="707086" y="516313"/>
                </a:cubicBezTo>
                <a:cubicBezTo>
                  <a:pt x="684662" y="508808"/>
                  <a:pt x="659997" y="516313"/>
                  <a:pt x="645795" y="500553"/>
                </a:cubicBezTo>
                <a:cubicBezTo>
                  <a:pt x="668218" y="498302"/>
                  <a:pt x="722035" y="507307"/>
                  <a:pt x="720540" y="487795"/>
                </a:cubicBezTo>
                <a:cubicBezTo>
                  <a:pt x="702601" y="480291"/>
                  <a:pt x="662986" y="491548"/>
                  <a:pt x="645795" y="472036"/>
                </a:cubicBezTo>
                <a:cubicBezTo>
                  <a:pt x="669713" y="468284"/>
                  <a:pt x="701854" y="469785"/>
                  <a:pt x="718297" y="469785"/>
                </a:cubicBezTo>
                <a:cubicBezTo>
                  <a:pt x="710076" y="422506"/>
                  <a:pt x="661491" y="418754"/>
                  <a:pt x="617392" y="408247"/>
                </a:cubicBezTo>
                <a:cubicBezTo>
                  <a:pt x="445479" y="368473"/>
                  <a:pt x="264597" y="326448"/>
                  <a:pt x="80724" y="307686"/>
                </a:cubicBezTo>
                <a:cubicBezTo>
                  <a:pt x="97916" y="309187"/>
                  <a:pt x="107633" y="327949"/>
                  <a:pt x="103148" y="344459"/>
                </a:cubicBezTo>
                <a:close/>
                <a:moveTo>
                  <a:pt x="223487" y="454775"/>
                </a:moveTo>
                <a:cubicBezTo>
                  <a:pt x="192842" y="445770"/>
                  <a:pt x="162196" y="433012"/>
                  <a:pt x="129308" y="428510"/>
                </a:cubicBezTo>
                <a:cubicBezTo>
                  <a:pt x="93431" y="422506"/>
                  <a:pt x="38867" y="407497"/>
                  <a:pt x="21676" y="432262"/>
                </a:cubicBezTo>
                <a:cubicBezTo>
                  <a:pt x="142015" y="464531"/>
                  <a:pt x="293000" y="490047"/>
                  <a:pt x="414086" y="524568"/>
                </a:cubicBezTo>
                <a:cubicBezTo>
                  <a:pt x="416328" y="513311"/>
                  <a:pt x="414834" y="515562"/>
                  <a:pt x="414086" y="500553"/>
                </a:cubicBezTo>
                <a:cubicBezTo>
                  <a:pt x="349058" y="483293"/>
                  <a:pt x="293000" y="474287"/>
                  <a:pt x="223487" y="454775"/>
                </a:cubicBezTo>
                <a:close/>
                <a:moveTo>
                  <a:pt x="438004" y="459278"/>
                </a:moveTo>
                <a:cubicBezTo>
                  <a:pt x="428288" y="477289"/>
                  <a:pt x="440247" y="510309"/>
                  <a:pt x="433520" y="535825"/>
                </a:cubicBezTo>
                <a:cubicBezTo>
                  <a:pt x="432025" y="541078"/>
                  <a:pt x="426793" y="544080"/>
                  <a:pt x="424550" y="549333"/>
                </a:cubicBezTo>
                <a:cubicBezTo>
                  <a:pt x="420066" y="562841"/>
                  <a:pt x="419318" y="577850"/>
                  <a:pt x="414086" y="588356"/>
                </a:cubicBezTo>
                <a:cubicBezTo>
                  <a:pt x="406612" y="602615"/>
                  <a:pt x="395400" y="614622"/>
                  <a:pt x="389420" y="630382"/>
                </a:cubicBezTo>
                <a:cubicBezTo>
                  <a:pt x="424550" y="625879"/>
                  <a:pt x="464913" y="606367"/>
                  <a:pt x="452953" y="568845"/>
                </a:cubicBezTo>
                <a:cubicBezTo>
                  <a:pt x="459680" y="563591"/>
                  <a:pt x="464913" y="559089"/>
                  <a:pt x="473135" y="559839"/>
                </a:cubicBezTo>
                <a:cubicBezTo>
                  <a:pt x="487336" y="581602"/>
                  <a:pt x="497053" y="613872"/>
                  <a:pt x="488083" y="646141"/>
                </a:cubicBezTo>
                <a:cubicBezTo>
                  <a:pt x="491821" y="637886"/>
                  <a:pt x="499295" y="634134"/>
                  <a:pt x="506022" y="628130"/>
                </a:cubicBezTo>
                <a:cubicBezTo>
                  <a:pt x="527698" y="592109"/>
                  <a:pt x="500043" y="541078"/>
                  <a:pt x="516487" y="502805"/>
                </a:cubicBezTo>
                <a:cubicBezTo>
                  <a:pt x="527698" y="478790"/>
                  <a:pt x="548627" y="469034"/>
                  <a:pt x="571050" y="452524"/>
                </a:cubicBezTo>
                <a:cubicBezTo>
                  <a:pt x="539657" y="439766"/>
                  <a:pt x="493316" y="442018"/>
                  <a:pt x="457438" y="432262"/>
                </a:cubicBezTo>
                <a:cubicBezTo>
                  <a:pt x="456691" y="448021"/>
                  <a:pt x="443984" y="447271"/>
                  <a:pt x="438004" y="459278"/>
                </a:cubicBezTo>
                <a:close/>
              </a:path>
            </a:pathLst>
          </a:custGeom>
          <a:solidFill>
            <a:srgbClr val="4874CB"/>
          </a:solidFill>
          <a:ln/>
        </p:spPr>
      </p:sp>
      <p:sp>
        <p:nvSpPr>
          <p:cNvPr id="19" name="Text 15"/>
          <p:cNvSpPr/>
          <p:nvPr/>
        </p:nvSpPr>
        <p:spPr>
          <a:xfrm>
            <a:off x="10158095" y="3656965"/>
            <a:ext cx="1291590" cy="676910"/>
          </a:xfrm>
          <a:prstGeom prst="rect">
            <a:avLst/>
          </a:prstGeom>
          <a:noFill/>
          <a:ln/>
        </p:spPr>
        <p:txBody>
          <a:bodyPr wrap="square" lIns="45720" tIns="91440" rIns="91440" bIns="45720" rtlCol="0" anchor="t"/>
          <a:lstStyle/>
          <a:p>
            <a:pPr>
              <a:lnSpc>
                <a:spcPct val="100000"/>
              </a:lnSpc>
            </a:pPr>
            <a:endParaRPr lang="en-US" sz="1600" dirty="0"/>
          </a:p>
        </p:txBody>
      </p:sp>
      <p:sp>
        <p:nvSpPr>
          <p:cNvPr id="20" name="Text 16"/>
          <p:cNvSpPr/>
          <p:nvPr/>
        </p:nvSpPr>
        <p:spPr>
          <a:xfrm>
            <a:off x="6984365" y="2960370"/>
            <a:ext cx="4901565" cy="920750"/>
          </a:xfrm>
          <a:prstGeom prst="rect">
            <a:avLst/>
          </a:prstGeom>
          <a:noFill/>
          <a:ln/>
        </p:spPr>
        <p:txBody>
          <a:bodyPr wrap="square" lIns="91440" tIns="45720" rIns="91440" bIns="45720" rtlCol="0" anchor="t">
            <a:spAutoFit/>
          </a:bodyPr>
          <a:lstStyle/>
          <a:p>
            <a:pPr algn="ctr">
              <a:lnSpc>
                <a:spcPct val="100000"/>
              </a:lnSpc>
            </a:pPr>
            <a:r>
              <a:rPr lang="en-US" sz="6000" b="1" dirty="0">
                <a:solidFill>
                  <a:srgbClr val="000000"/>
                </a:solidFill>
                <a:latin typeface="MiSans" pitchFamily="34" charset="0"/>
                <a:ea typeface="MiSans" pitchFamily="34" charset="-122"/>
                <a:cs typeface="MiSans" pitchFamily="34" charset="-120"/>
              </a:rPr>
              <a:t>CONTENTS</a:t>
            </a:r>
            <a:endParaRPr lang="en-US" sz="1600" dirty="0"/>
          </a:p>
        </p:txBody>
      </p:sp>
      <p:sp>
        <p:nvSpPr>
          <p:cNvPr id="21" name="Text 17"/>
          <p:cNvSpPr/>
          <p:nvPr/>
        </p:nvSpPr>
        <p:spPr>
          <a:xfrm>
            <a:off x="976630" y="52387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01.</a:t>
            </a:r>
            <a:endParaRPr lang="en-US" sz="1600" dirty="0"/>
          </a:p>
        </p:txBody>
      </p:sp>
      <p:sp>
        <p:nvSpPr>
          <p:cNvPr id="22" name="Text 18"/>
          <p:cNvSpPr/>
          <p:nvPr/>
        </p:nvSpPr>
        <p:spPr>
          <a:xfrm>
            <a:off x="837565" y="120396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Goals &amp; System</a:t>
            </a:r>
            <a:endParaRPr lang="en-US" sz="1600" dirty="0"/>
          </a:p>
        </p:txBody>
      </p:sp>
      <p:sp>
        <p:nvSpPr>
          <p:cNvPr id="23" name="Text 19"/>
          <p:cNvSpPr/>
          <p:nvPr/>
        </p:nvSpPr>
        <p:spPr>
          <a:xfrm>
            <a:off x="976630" y="215963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02.</a:t>
            </a:r>
            <a:endParaRPr lang="en-US" sz="1600" dirty="0"/>
          </a:p>
        </p:txBody>
      </p:sp>
      <p:sp>
        <p:nvSpPr>
          <p:cNvPr id="24" name="Text 20"/>
          <p:cNvSpPr/>
          <p:nvPr/>
        </p:nvSpPr>
        <p:spPr>
          <a:xfrm>
            <a:off x="837565" y="283972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Signup Flow</a:t>
            </a:r>
            <a:endParaRPr lang="en-US" sz="1600" dirty="0"/>
          </a:p>
        </p:txBody>
      </p:sp>
      <p:sp>
        <p:nvSpPr>
          <p:cNvPr id="25" name="Text 21"/>
          <p:cNvSpPr/>
          <p:nvPr/>
        </p:nvSpPr>
        <p:spPr>
          <a:xfrm>
            <a:off x="976630" y="379539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03.</a:t>
            </a:r>
            <a:endParaRPr lang="en-US" sz="1600" dirty="0"/>
          </a:p>
        </p:txBody>
      </p:sp>
      <p:sp>
        <p:nvSpPr>
          <p:cNvPr id="26" name="Text 22"/>
          <p:cNvSpPr/>
          <p:nvPr/>
        </p:nvSpPr>
        <p:spPr>
          <a:xfrm>
            <a:off x="837565" y="447548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Login &amp; Logout</a:t>
            </a:r>
            <a:endParaRPr lang="en-US" sz="1600" dirty="0"/>
          </a:p>
        </p:txBody>
      </p:sp>
      <p:sp>
        <p:nvSpPr>
          <p:cNvPr id="27" name="Text 23"/>
          <p:cNvSpPr/>
          <p:nvPr/>
        </p:nvSpPr>
        <p:spPr>
          <a:xfrm>
            <a:off x="976630" y="543115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04.</a:t>
            </a:r>
            <a:endParaRPr lang="en-US" sz="1600" dirty="0"/>
          </a:p>
        </p:txBody>
      </p:sp>
      <p:sp>
        <p:nvSpPr>
          <p:cNvPr id="28" name="Text 24"/>
          <p:cNvSpPr/>
          <p:nvPr/>
        </p:nvSpPr>
        <p:spPr>
          <a:xfrm>
            <a:off x="837565" y="611124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Access Control</a:t>
            </a:r>
            <a:endParaRPr lang="en-US" sz="1600" dirty="0"/>
          </a:p>
        </p:txBody>
      </p:sp>
      <p:sp>
        <p:nvSpPr>
          <p:cNvPr id="29" name="Text 25"/>
          <p:cNvSpPr/>
          <p:nvPr/>
        </p:nvSpPr>
        <p:spPr>
          <a:xfrm>
            <a:off x="6351905" y="379539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05.</a:t>
            </a:r>
            <a:endParaRPr lang="en-US" sz="1600" dirty="0"/>
          </a:p>
        </p:txBody>
      </p:sp>
      <p:sp>
        <p:nvSpPr>
          <p:cNvPr id="30" name="Text 26"/>
          <p:cNvSpPr/>
          <p:nvPr/>
        </p:nvSpPr>
        <p:spPr>
          <a:xfrm>
            <a:off x="6212840" y="447548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Templates &amp; Validation</a:t>
            </a:r>
            <a:endParaRPr lang="en-US" sz="1600" dirty="0"/>
          </a:p>
        </p:txBody>
      </p:sp>
      <p:sp>
        <p:nvSpPr>
          <p:cNvPr id="31" name="Text 27"/>
          <p:cNvSpPr/>
          <p:nvPr/>
        </p:nvSpPr>
        <p:spPr>
          <a:xfrm>
            <a:off x="6362065" y="543115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06.</a:t>
            </a:r>
            <a:endParaRPr lang="en-US" sz="1600" dirty="0"/>
          </a:p>
        </p:txBody>
      </p:sp>
      <p:sp>
        <p:nvSpPr>
          <p:cNvPr id="32" name="Text 28"/>
          <p:cNvSpPr/>
          <p:nvPr/>
        </p:nvSpPr>
        <p:spPr>
          <a:xfrm>
            <a:off x="6223000" y="611124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Practice &amp; Next</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5F1F0"/>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8g.jpeg"/>
          <p:cNvPicPr>
            <a:picLocks noChangeAspect="1"/>
          </p:cNvPicPr>
          <p:nvPr/>
        </p:nvPicPr>
        <p:blipFill>
          <a:blip r:embed="rId3"/>
          <a:stretch>
            <a:fillRect/>
          </a:stretch>
        </p:blipFill>
        <p:spPr>
          <a:xfrm flipH="1">
            <a:off x="3743960" y="1127760"/>
            <a:ext cx="10354310" cy="5803265"/>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Key Tips</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455295" y="1372235"/>
            <a:ext cx="4979035"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Redirect After Actions</a:t>
            </a:r>
            <a:endParaRPr lang="en-US" sz="1600" dirty="0"/>
          </a:p>
        </p:txBody>
      </p:sp>
      <p:sp>
        <p:nvSpPr>
          <p:cNvPr id="11" name="Text 8"/>
          <p:cNvSpPr/>
          <p:nvPr/>
        </p:nvSpPr>
        <p:spPr>
          <a:xfrm>
            <a:off x="455295" y="1677670"/>
            <a:ext cx="6518910" cy="571698"/>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Always redirect users after login, logout, and signup actions. This prevents form resubmission and ensures a smooth user experience.</a:t>
            </a:r>
            <a:endParaRPr lang="en-US" sz="1600" dirty="0"/>
          </a:p>
        </p:txBody>
      </p:sp>
      <p:sp>
        <p:nvSpPr>
          <p:cNvPr id="12" name="Text 9"/>
          <p:cNvSpPr/>
          <p:nvPr/>
        </p:nvSpPr>
        <p:spPr>
          <a:xfrm>
            <a:off x="455295" y="3018790"/>
            <a:ext cx="4979035"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Secure Password Storage</a:t>
            </a:r>
            <a:endParaRPr lang="en-US" sz="1600" dirty="0"/>
          </a:p>
        </p:txBody>
      </p:sp>
      <p:sp>
        <p:nvSpPr>
          <p:cNvPr id="13" name="Text 10"/>
          <p:cNvSpPr/>
          <p:nvPr/>
        </p:nvSpPr>
        <p:spPr>
          <a:xfrm>
            <a:off x="455295" y="3324225"/>
            <a:ext cx="6518910" cy="571698"/>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Never store plain text passwords. Django’s built-in User model automatically hashes passwords, ensuring that sensitive user data is securely stored.</a:t>
            </a:r>
            <a:endParaRPr lang="en-US" sz="1600" dirty="0"/>
          </a:p>
        </p:txBody>
      </p:sp>
      <p:sp>
        <p:nvSpPr>
          <p:cNvPr id="14" name="Text 11"/>
          <p:cNvSpPr/>
          <p:nvPr/>
        </p:nvSpPr>
        <p:spPr>
          <a:xfrm>
            <a:off x="455295" y="4665345"/>
            <a:ext cx="4979035"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Use Django Messages</a:t>
            </a:r>
            <a:endParaRPr lang="en-US" sz="1600" dirty="0"/>
          </a:p>
        </p:txBody>
      </p:sp>
      <p:sp>
        <p:nvSpPr>
          <p:cNvPr id="15" name="Text 12"/>
          <p:cNvSpPr/>
          <p:nvPr/>
        </p:nvSpPr>
        <p:spPr>
          <a:xfrm>
            <a:off x="455295" y="4970780"/>
            <a:ext cx="651891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Leverage Django’s messages framework to show success or failure messages after login attempts. This provides immediate feedback to users and enhances usability.</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CE6"/>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6g.jpeg"/>
          <p:cNvPicPr>
            <a:picLocks noChangeAspect="1"/>
          </p:cNvPicPr>
          <p:nvPr/>
        </p:nvPicPr>
        <p:blipFill>
          <a:blip r:embed="rId3"/>
          <a:stretch>
            <a:fillRect/>
          </a:stretch>
        </p:blipFill>
        <p:spPr>
          <a:xfrm>
            <a:off x="0" y="2762885"/>
            <a:ext cx="9006840" cy="5047615"/>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Resources</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590550" y="148844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Django Authentication Docs</a:t>
            </a:r>
            <a:endParaRPr lang="en-US" sz="1600" dirty="0"/>
          </a:p>
        </p:txBody>
      </p:sp>
      <p:sp>
        <p:nvSpPr>
          <p:cNvPr id="11" name="Text 8"/>
          <p:cNvSpPr/>
          <p:nvPr/>
        </p:nvSpPr>
        <p:spPr>
          <a:xfrm>
            <a:off x="590550" y="1887220"/>
            <a:ext cx="5988685"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Refer to the official Django documentation for a comprehensive understanding of the authentication system. It covers all aspects of user management and security.</a:t>
            </a:r>
            <a:endParaRPr lang="en-US" sz="1600" dirty="0"/>
          </a:p>
        </p:txBody>
      </p:sp>
      <p:sp>
        <p:nvSpPr>
          <p:cNvPr id="12" name="Text 9"/>
          <p:cNvSpPr/>
          <p:nvPr/>
        </p:nvSpPr>
        <p:spPr>
          <a:xfrm>
            <a:off x="6790690" y="148844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UserCreationForm Docs</a:t>
            </a:r>
            <a:endParaRPr lang="en-US" sz="1600" dirty="0"/>
          </a:p>
        </p:txBody>
      </p:sp>
      <p:sp>
        <p:nvSpPr>
          <p:cNvPr id="13" name="Text 10"/>
          <p:cNvSpPr/>
          <p:nvPr/>
        </p:nvSpPr>
        <p:spPr>
          <a:xfrm>
            <a:off x="6790690" y="1887220"/>
            <a:ext cx="472630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Learn more about UserCreationForm and how to customize it to fit your application’s needs. This form simplifies the process of creating new user accounts.</a:t>
            </a:r>
            <a:endParaRPr lang="en-US" sz="1600" dirty="0"/>
          </a:p>
        </p:txBody>
      </p:sp>
      <p:sp>
        <p:nvSpPr>
          <p:cNvPr id="14" name="Text 11"/>
          <p:cNvSpPr/>
          <p:nvPr/>
        </p:nvSpPr>
        <p:spPr>
          <a:xfrm>
            <a:off x="6790690" y="391922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Login/Logout Docs</a:t>
            </a:r>
            <a:endParaRPr lang="en-US" sz="1600" dirty="0"/>
          </a:p>
        </p:txBody>
      </p:sp>
      <p:sp>
        <p:nvSpPr>
          <p:cNvPr id="15" name="Text 12"/>
          <p:cNvSpPr/>
          <p:nvPr/>
        </p:nvSpPr>
        <p:spPr>
          <a:xfrm>
            <a:off x="6790690" y="4318000"/>
            <a:ext cx="472630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Explore the documentation for login and logout functions to understand how they manage user sessions. Proper session management is crucial for secure user authentication.</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9EBE0"/>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40.jpeg"/>
          <p:cNvPicPr>
            <a:picLocks noChangeAspect="1"/>
          </p:cNvPicPr>
          <p:nvPr/>
        </p:nvPicPr>
        <p:blipFill>
          <a:blip r:embed="rId3"/>
          <a:stretch>
            <a:fillRect/>
          </a:stretch>
        </p:blipFill>
        <p:spPr>
          <a:xfrm>
            <a:off x="0" y="2864485"/>
            <a:ext cx="7924800" cy="444119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Wrap-Up</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534035" y="149669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Summary</a:t>
            </a:r>
            <a:endParaRPr lang="en-US" sz="1600" dirty="0"/>
          </a:p>
        </p:txBody>
      </p:sp>
      <p:sp>
        <p:nvSpPr>
          <p:cNvPr id="11" name="Text 8"/>
          <p:cNvSpPr/>
          <p:nvPr/>
        </p:nvSpPr>
        <p:spPr>
          <a:xfrm>
            <a:off x="534035" y="1895475"/>
            <a:ext cx="11165840" cy="633809"/>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Today, we covered the entire authentication pipeline: signup, login, logout, and access control. These features are essential for building secure and user-friendly web applications.</a:t>
            </a:r>
            <a:endParaRPr lang="en-US" sz="1600" dirty="0"/>
          </a:p>
        </p:txBody>
      </p:sp>
      <p:sp>
        <p:nvSpPr>
          <p:cNvPr id="12" name="Text 9"/>
          <p:cNvSpPr/>
          <p:nvPr/>
        </p:nvSpPr>
        <p:spPr>
          <a:xfrm>
            <a:off x="7564120" y="352107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Preview of Day 5</a:t>
            </a:r>
            <a:endParaRPr lang="en-US" sz="1600" dirty="0"/>
          </a:p>
        </p:txBody>
      </p:sp>
      <p:sp>
        <p:nvSpPr>
          <p:cNvPr id="13" name="Text 10"/>
          <p:cNvSpPr/>
          <p:nvPr/>
        </p:nvSpPr>
        <p:spPr>
          <a:xfrm>
            <a:off x="7564120" y="3919855"/>
            <a:ext cx="4064000"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On Day 5, we will dive into advanced Django features and integrate everything we’ve learned into a complete project. Stay tuned for more exciting content!</a:t>
            </a: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123190"/>
            <a:ext cx="12192000" cy="7056755"/>
          </a:xfrm>
          <a:prstGeom prst="rect">
            <a:avLst/>
          </a:prstGeom>
          <a:solidFill>
            <a:srgbClr val="F1E5D5"/>
          </a:solidFill>
          <a:ln/>
        </p:spPr>
      </p:sp>
      <p:sp>
        <p:nvSpPr>
          <p:cNvPr id="3" name="Text 1"/>
          <p:cNvSpPr/>
          <p:nvPr/>
        </p:nvSpPr>
        <p:spPr>
          <a:xfrm>
            <a:off x="0" y="-123190"/>
            <a:ext cx="12192000"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3-d2nf7m98bjvh7rlj07d0.png"/>
          <p:cNvPicPr>
            <a:picLocks noChangeAspect="1"/>
          </p:cNvPicPr>
          <p:nvPr/>
        </p:nvPicPr>
        <p:blipFill>
          <a:blip r:embed="rId3"/>
          <a:stretch>
            <a:fillRect/>
          </a:stretch>
        </p:blipFill>
        <p:spPr>
          <a:xfrm>
            <a:off x="5490845" y="3060065"/>
            <a:ext cx="4645025" cy="567055"/>
          </a:xfrm>
          <a:prstGeom prst="rect">
            <a:avLst/>
          </a:prstGeom>
        </p:spPr>
      </p:pic>
      <p:sp>
        <p:nvSpPr>
          <p:cNvPr id="5" name="Shape 2"/>
          <p:cNvSpPr/>
          <p:nvPr/>
        </p:nvSpPr>
        <p:spPr>
          <a:xfrm>
            <a:off x="1059815" y="361950"/>
            <a:ext cx="10026015" cy="5439410"/>
          </a:xfrm>
          <a:prstGeom prst="ellipse">
            <a:avLst/>
          </a:prstGeom>
          <a:solidFill>
            <a:srgbClr val="FFFFFF">
              <a:alpha val="0"/>
            </a:srgbClr>
          </a:solidFill>
          <a:ln w="53975">
            <a:solidFill>
              <a:srgbClr val="F87C98"/>
            </a:solidFill>
            <a:prstDash val="solid"/>
          </a:ln>
        </p:spPr>
      </p:sp>
      <p:sp>
        <p:nvSpPr>
          <p:cNvPr id="6" name="Text 3"/>
          <p:cNvSpPr/>
          <p:nvPr/>
        </p:nvSpPr>
        <p:spPr>
          <a:xfrm>
            <a:off x="1059815" y="361950"/>
            <a:ext cx="10026015" cy="543941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5158105" y="4269740"/>
            <a:ext cx="8011160" cy="3679825"/>
          </a:xfrm>
          <a:prstGeom prst="rect">
            <a:avLst/>
          </a:prstGeom>
          <a:solidFill>
            <a:srgbClr val="F1E5D5"/>
          </a:solidFill>
          <a:ln/>
        </p:spPr>
      </p:sp>
      <p:sp>
        <p:nvSpPr>
          <p:cNvPr id="8" name="Text 5"/>
          <p:cNvSpPr/>
          <p:nvPr/>
        </p:nvSpPr>
        <p:spPr>
          <a:xfrm>
            <a:off x="5158105" y="4269740"/>
            <a:ext cx="8011160" cy="3679825"/>
          </a:xfrm>
          <a:prstGeom prst="rect">
            <a:avLst/>
          </a:prstGeom>
          <a:noFill/>
          <a:ln/>
        </p:spPr>
        <p:txBody>
          <a:bodyPr wrap="square" lIns="45720" tIns="91440" rIns="91440" bIns="45720" rtlCol="0" anchor="ctr"/>
          <a:lstStyle/>
          <a:p>
            <a:pPr>
              <a:lnSpc>
                <a:spcPct val="100000"/>
              </a:lnSpc>
            </a:pPr>
            <a:endParaRPr lang="en-US" sz="1600" dirty="0"/>
          </a:p>
        </p:txBody>
      </p:sp>
      <p:pic>
        <p:nvPicPr>
          <p:cNvPr id="9" name="Image 1" descr="https://kimi-img.moonshot.cn/pub/slides/slides_tmpl/image/25-08-27-20:02:35-d2nf7mp8bjvh7rlj07eg.png"/>
          <p:cNvPicPr>
            <a:picLocks noChangeAspect="1"/>
          </p:cNvPicPr>
          <p:nvPr/>
        </p:nvPicPr>
        <p:blipFill>
          <a:blip r:embed="rId4"/>
          <a:srcRect l="14" r="14"/>
          <a:stretch/>
        </p:blipFill>
        <p:spPr>
          <a:xfrm>
            <a:off x="1905" y="1789430"/>
            <a:ext cx="8321675" cy="4664710"/>
          </a:xfrm>
          <a:prstGeom prst="rect">
            <a:avLst/>
          </a:prstGeom>
        </p:spPr>
      </p:pic>
      <p:sp>
        <p:nvSpPr>
          <p:cNvPr id="10" name="Text 6"/>
          <p:cNvSpPr/>
          <p:nvPr/>
        </p:nvSpPr>
        <p:spPr>
          <a:xfrm>
            <a:off x="7708265" y="5183505"/>
            <a:ext cx="2691765" cy="461665"/>
          </a:xfrm>
          <a:prstGeom prst="rect">
            <a:avLst/>
          </a:prstGeom>
          <a:noFill/>
          <a:ln/>
        </p:spPr>
        <p:txBody>
          <a:bodyPr wrap="square" lIns="91440" tIns="45720" rIns="91440" bIns="45720" rtlCol="0" anchor="t">
            <a:spAutoFit/>
          </a:bodyPr>
          <a:lstStyle/>
          <a:p>
            <a:pPr algn="r">
              <a:lnSpc>
                <a:spcPct val="100000"/>
              </a:lnSpc>
            </a:pPr>
            <a:r>
              <a:rPr lang="en-US" sz="2400">
                <a:solidFill>
                  <a:srgbClr val="000000"/>
                </a:solidFill>
                <a:latin typeface="MiSans" pitchFamily="34" charset="0"/>
                <a:ea typeface="MiSans" pitchFamily="34" charset="-122"/>
                <a:cs typeface="MiSans" pitchFamily="34" charset="-120"/>
              </a:rPr>
              <a:t>Sean Wong</a:t>
            </a:r>
            <a:endParaRPr lang="en-US" sz="1600" dirty="0"/>
          </a:p>
        </p:txBody>
      </p:sp>
      <p:sp>
        <p:nvSpPr>
          <p:cNvPr id="11" name="Text 7"/>
          <p:cNvSpPr/>
          <p:nvPr/>
        </p:nvSpPr>
        <p:spPr>
          <a:xfrm>
            <a:off x="6781165" y="5647690"/>
            <a:ext cx="3618865" cy="368300"/>
          </a:xfrm>
          <a:prstGeom prst="rect">
            <a:avLst/>
          </a:prstGeom>
          <a:noFill/>
          <a:ln/>
        </p:spPr>
        <p:txBody>
          <a:bodyPr wrap="square" lIns="91440" tIns="45720" rIns="91440" bIns="45720" rtlCol="0" anchor="t">
            <a:spAutoFit/>
          </a:bodyPr>
          <a:lstStyle/>
          <a:p>
            <a:pPr algn="r">
              <a:lnSpc>
                <a:spcPct val="100000"/>
              </a:lnSpc>
            </a:pPr>
            <a:r>
              <a:rPr lang="en-US" sz="2400" dirty="0">
                <a:solidFill>
                  <a:srgbClr val="000000"/>
                </a:solidFill>
                <a:latin typeface="MiSans" pitchFamily="34" charset="0"/>
                <a:ea typeface="MiSans" pitchFamily="34" charset="-122"/>
                <a:cs typeface="MiSans" pitchFamily="34" charset="-120"/>
              </a:rPr>
              <a:t>2025/08/05</a:t>
            </a:r>
            <a:endParaRPr lang="en-US" sz="1600" dirty="0"/>
          </a:p>
        </p:txBody>
      </p:sp>
      <p:sp>
        <p:nvSpPr>
          <p:cNvPr id="12" name="Text 8"/>
          <p:cNvSpPr/>
          <p:nvPr/>
        </p:nvSpPr>
        <p:spPr>
          <a:xfrm>
            <a:off x="5158105" y="2083435"/>
            <a:ext cx="4778375" cy="976630"/>
          </a:xfrm>
          <a:prstGeom prst="rect">
            <a:avLst/>
          </a:prstGeom>
          <a:noFill/>
          <a:ln/>
        </p:spPr>
        <p:txBody>
          <a:bodyPr wrap="square" lIns="91440" tIns="45720" rIns="91440" bIns="45720" rtlCol="0" anchor="t"/>
          <a:lstStyle/>
          <a:p>
            <a:pPr algn="r">
              <a:lnSpc>
                <a:spcPct val="100000"/>
              </a:lnSpc>
            </a:pPr>
            <a:r>
              <a:rPr lang="en-US" sz="6000" b="1" dirty="0">
                <a:solidFill>
                  <a:srgbClr val="000000"/>
                </a:solidFill>
                <a:latin typeface="MiSans" pitchFamily="34" charset="0"/>
                <a:ea typeface="MiSans" pitchFamily="34" charset="-122"/>
                <a:cs typeface="MiSans" pitchFamily="34" charset="-120"/>
              </a:rPr>
              <a:t>THANK YOU</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01</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Goals &amp; System</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6EADE"/>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9g.jpeg"/>
          <p:cNvPicPr>
            <a:picLocks noChangeAspect="1"/>
          </p:cNvPicPr>
          <p:nvPr/>
        </p:nvPicPr>
        <p:blipFill>
          <a:blip r:embed="rId3"/>
          <a:stretch>
            <a:fillRect/>
          </a:stretch>
        </p:blipFill>
        <p:spPr>
          <a:xfrm flipH="1">
            <a:off x="4848225" y="1322705"/>
            <a:ext cx="9642475" cy="540385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Django Crash Course — Day 4</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560705" y="149860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Welcome</a:t>
            </a:r>
            <a:endParaRPr lang="en-US" sz="1600" dirty="0"/>
          </a:p>
        </p:txBody>
      </p:sp>
      <p:sp>
        <p:nvSpPr>
          <p:cNvPr id="11" name="Text 8"/>
          <p:cNvSpPr/>
          <p:nvPr/>
        </p:nvSpPr>
        <p:spPr>
          <a:xfrm>
            <a:off x="560705" y="1866900"/>
            <a:ext cx="5893435"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Welcome to Day 4 of the Django Crash Course. Today, we will focus on user authentication, including login, logout, and signup functionalities. This is a crucial step in building secure and user-friendly web applications.</a:t>
            </a:r>
            <a:endParaRPr lang="en-US" sz="1600" dirty="0"/>
          </a:p>
        </p:txBody>
      </p:sp>
      <p:sp>
        <p:nvSpPr>
          <p:cNvPr id="12" name="Text 9"/>
          <p:cNvSpPr/>
          <p:nvPr/>
        </p:nvSpPr>
        <p:spPr>
          <a:xfrm>
            <a:off x="560705" y="320167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Recap of Day 3</a:t>
            </a:r>
            <a:endParaRPr lang="en-US" sz="1600" dirty="0"/>
          </a:p>
        </p:txBody>
      </p:sp>
      <p:sp>
        <p:nvSpPr>
          <p:cNvPr id="13" name="Text 10"/>
          <p:cNvSpPr/>
          <p:nvPr/>
        </p:nvSpPr>
        <p:spPr>
          <a:xfrm>
            <a:off x="560705" y="3569970"/>
            <a:ext cx="5893435"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Let's quickly recap what we covered yesterday. We learned about Django forms, handling POST requests, and validating user input. These skills will be essential as we build out our authentication system today.</a:t>
            </a:r>
            <a:endParaRPr lang="en-US" sz="1600" dirty="0"/>
          </a:p>
        </p:txBody>
      </p:sp>
      <p:sp>
        <p:nvSpPr>
          <p:cNvPr id="14" name="Text 11"/>
          <p:cNvSpPr/>
          <p:nvPr/>
        </p:nvSpPr>
        <p:spPr>
          <a:xfrm>
            <a:off x="560705" y="490474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Today's Goals</a:t>
            </a:r>
            <a:endParaRPr lang="en-US" sz="1600" dirty="0"/>
          </a:p>
        </p:txBody>
      </p:sp>
      <p:sp>
        <p:nvSpPr>
          <p:cNvPr id="15" name="Text 12"/>
          <p:cNvSpPr/>
          <p:nvPr/>
        </p:nvSpPr>
        <p:spPr>
          <a:xfrm>
            <a:off x="560705" y="5273040"/>
            <a:ext cx="5893435"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By the end of this session, you will be able to create a user signup form, implement login and logout functionality, restrict access to certain pages, and customize authentication templates. Let's get started!</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8F5F0"/>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60.jpeg"/>
          <p:cNvPicPr>
            <a:picLocks noChangeAspect="1"/>
          </p:cNvPicPr>
          <p:nvPr/>
        </p:nvPicPr>
        <p:blipFill>
          <a:blip r:embed="rId3"/>
          <a:stretch>
            <a:fillRect/>
          </a:stretch>
        </p:blipFill>
        <p:spPr>
          <a:xfrm>
            <a:off x="0" y="2416810"/>
            <a:ext cx="7924800" cy="444119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Day 4 Goals</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5173980" y="1413510"/>
            <a:ext cx="4064000" cy="645517"/>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Understand Django’s Authentication System</a:t>
            </a:r>
            <a:endParaRPr lang="en-US" sz="1600" dirty="0"/>
          </a:p>
        </p:txBody>
      </p:sp>
      <p:sp>
        <p:nvSpPr>
          <p:cNvPr id="11" name="Text 8"/>
          <p:cNvSpPr/>
          <p:nvPr/>
        </p:nvSpPr>
        <p:spPr>
          <a:xfrm>
            <a:off x="5173980" y="1812290"/>
            <a:ext cx="406400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By the end of today, you will have a solid understanding of Django’s built-in authentication system, including how to manage users, handle authentication, and enforce permissions. This knowledge is fundamental for building secure web applications.</a:t>
            </a:r>
            <a:endParaRPr lang="en-US" sz="1600" dirty="0"/>
          </a:p>
        </p:txBody>
      </p:sp>
      <p:sp>
        <p:nvSpPr>
          <p:cNvPr id="12" name="Text 9"/>
          <p:cNvSpPr/>
          <p:nvPr/>
        </p:nvSpPr>
        <p:spPr>
          <a:xfrm>
            <a:off x="7323455" y="4017010"/>
            <a:ext cx="4064000" cy="398780"/>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Implement Key Authentication Features</a:t>
            </a:r>
            <a:endParaRPr lang="en-US" sz="1600" dirty="0"/>
          </a:p>
        </p:txBody>
      </p:sp>
      <p:sp>
        <p:nvSpPr>
          <p:cNvPr id="13" name="Text 10"/>
          <p:cNvSpPr/>
          <p:nvPr/>
        </p:nvSpPr>
        <p:spPr>
          <a:xfrm>
            <a:off x="7323455" y="4415790"/>
            <a:ext cx="4064000" cy="1938020"/>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You will learn how to create a user signup form, implement login and logout functionality, and restrict access to certain pages. These features are essential for managing user access and ensuring a secure user experience.</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5" y="0"/>
            <a:ext cx="12192635" cy="6858000"/>
          </a:xfrm>
          <a:prstGeom prst="rect">
            <a:avLst/>
          </a:prstGeom>
          <a:solidFill>
            <a:srgbClr val="F0E5E1"/>
          </a:solidFill>
          <a:ln/>
        </p:spPr>
      </p:sp>
      <p:sp>
        <p:nvSpPr>
          <p:cNvPr id="3" name="Text 1"/>
          <p:cNvSpPr/>
          <p:nvPr/>
        </p:nvSpPr>
        <p:spPr>
          <a:xfrm>
            <a:off x="-635" y="0"/>
            <a:ext cx="12192635" cy="685800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60045" y="1536700"/>
            <a:ext cx="5366385" cy="2295525"/>
          </a:xfrm>
          <a:prstGeom prst="roundRect">
            <a:avLst>
              <a:gd name="adj" fmla="val 16667"/>
            </a:avLst>
          </a:prstGeom>
          <a:solidFill>
            <a:srgbClr val="AD7967">
              <a:alpha val="7843"/>
            </a:srgbClr>
          </a:solidFill>
          <a:ln/>
        </p:spPr>
      </p:sp>
      <p:sp>
        <p:nvSpPr>
          <p:cNvPr id="5" name="Text 3"/>
          <p:cNvSpPr/>
          <p:nvPr/>
        </p:nvSpPr>
        <p:spPr>
          <a:xfrm>
            <a:off x="360045" y="1536700"/>
            <a:ext cx="5366385" cy="2295525"/>
          </a:xfrm>
          <a:prstGeom prst="rect">
            <a:avLst/>
          </a:prstGeom>
          <a:noFill/>
          <a:ln/>
        </p:spPr>
        <p:txBody>
          <a:bodyPr wrap="square" lIns="45720" tIns="91440" rIns="91440" bIns="45720" rtlCol="0" anchor="ctr"/>
          <a:lstStyle/>
          <a:p>
            <a:pPr>
              <a:lnSpc>
                <a:spcPct val="100000"/>
              </a:lnSpc>
            </a:pPr>
            <a:endParaRPr lang="en-US" sz="1600" dirty="0"/>
          </a:p>
        </p:txBody>
      </p:sp>
      <p:pic>
        <p:nvPicPr>
          <p:cNvPr id="6" name="Image 0" descr="https://kimi-img.moonshot.cn/pub/slides/slides_tmpl/image/25-08-27-20:02:33-d2nf7m98bjvh7rlj07cg.jpeg"/>
          <p:cNvPicPr>
            <a:picLocks noChangeAspect="1"/>
          </p:cNvPicPr>
          <p:nvPr/>
        </p:nvPicPr>
        <p:blipFill>
          <a:blip r:embed="rId3"/>
          <a:stretch>
            <a:fillRect/>
          </a:stretch>
        </p:blipFill>
        <p:spPr>
          <a:xfrm>
            <a:off x="5864225" y="635"/>
            <a:ext cx="6327775" cy="3545840"/>
          </a:xfrm>
          <a:prstGeom prst="rect">
            <a:avLst/>
          </a:prstGeom>
        </p:spPr>
      </p:pic>
      <p:pic>
        <p:nvPicPr>
          <p:cNvPr id="7" name="Image 1" descr="https://kimi-img.moonshot.cn/pub/slides/slides_tmpl/image/25-08-27-20:02:34-d2nf7mh8bjvh7rlj07dg.png"/>
          <p:cNvPicPr>
            <a:picLocks noChangeAspect="1"/>
          </p:cNvPicPr>
          <p:nvPr/>
        </p:nvPicPr>
        <p:blipFill>
          <a:blip r:embed="rId4"/>
          <a:srcRect l="5" r="5"/>
          <a:stretch/>
        </p:blipFill>
        <p:spPr>
          <a:xfrm>
            <a:off x="0" y="-744855"/>
            <a:ext cx="4848225" cy="6858000"/>
          </a:xfrm>
          <a:prstGeom prst="rect">
            <a:avLst/>
          </a:prstGeom>
        </p:spPr>
      </p:pic>
      <p:sp>
        <p:nvSpPr>
          <p:cNvPr id="8" name="Text 4"/>
          <p:cNvSpPr/>
          <p:nvPr/>
        </p:nvSpPr>
        <p:spPr>
          <a:xfrm>
            <a:off x="1061720" y="466725"/>
            <a:ext cx="5913120" cy="583565"/>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Django Authentication Overview</a:t>
            </a:r>
            <a:endParaRPr lang="en-US" sz="1600" dirty="0"/>
          </a:p>
        </p:txBody>
      </p:sp>
      <p:sp>
        <p:nvSpPr>
          <p:cNvPr id="9"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0"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1"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2"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3" name="Text 9"/>
          <p:cNvSpPr/>
          <p:nvPr/>
        </p:nvSpPr>
        <p:spPr>
          <a:xfrm>
            <a:off x="540385" y="1626235"/>
            <a:ext cx="4064000" cy="398780"/>
          </a:xfrm>
          <a:prstGeom prst="rect">
            <a:avLst/>
          </a:prstGeom>
          <a:noFill/>
          <a:ln/>
        </p:spPr>
        <p:txBody>
          <a:bodyPr wrap="square" lIns="91440" tIns="45720" rIns="91440" bIns="45720" rtlCol="0" anchor="ctr">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Built-in Authentication System</a:t>
            </a:r>
            <a:endParaRPr lang="en-US" sz="1600" dirty="0"/>
          </a:p>
        </p:txBody>
      </p:sp>
      <p:sp>
        <p:nvSpPr>
          <p:cNvPr id="14" name="Text 10"/>
          <p:cNvSpPr/>
          <p:nvPr/>
        </p:nvSpPr>
        <p:spPr>
          <a:xfrm>
            <a:off x="540385" y="2069465"/>
            <a:ext cx="5006975" cy="1630045"/>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Django provides a robust built-in authentication system that handles user management, authentication, and permissions. This system is designed to be secure and easy to use, making it a great choice for web applications.</a:t>
            </a:r>
            <a:endParaRPr lang="en-US" sz="1600" dirty="0"/>
          </a:p>
        </p:txBody>
      </p:sp>
      <p:sp>
        <p:nvSpPr>
          <p:cNvPr id="15" name="Text 11"/>
          <p:cNvSpPr/>
          <p:nvPr/>
        </p:nvSpPr>
        <p:spPr>
          <a:xfrm>
            <a:off x="536575" y="4167505"/>
            <a:ext cx="4064000" cy="368300"/>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Key Features</a:t>
            </a:r>
            <a:endParaRPr lang="en-US" sz="1600" dirty="0"/>
          </a:p>
        </p:txBody>
      </p:sp>
      <p:sp>
        <p:nvSpPr>
          <p:cNvPr id="16" name="Text 12"/>
          <p:cNvSpPr/>
          <p:nvPr/>
        </p:nvSpPr>
        <p:spPr>
          <a:xfrm>
            <a:off x="536575" y="4566285"/>
            <a:ext cx="3342005" cy="1706880"/>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Key features include the User model, authentication functions like authenticate and login, support for permissions and groups, and secure password hashing. These features ensure that user data is protected and managed efficiently.</a:t>
            </a:r>
            <a:endParaRPr lang="en-US" sz="1600" dirty="0"/>
          </a:p>
        </p:txBody>
      </p:sp>
      <p:sp>
        <p:nvSpPr>
          <p:cNvPr id="17" name="Text 13"/>
          <p:cNvSpPr/>
          <p:nvPr/>
        </p:nvSpPr>
        <p:spPr>
          <a:xfrm>
            <a:off x="4441190" y="4167505"/>
            <a:ext cx="4064000" cy="368300"/>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Security Best Practices</a:t>
            </a:r>
            <a:endParaRPr lang="en-US" sz="1600" dirty="0"/>
          </a:p>
        </p:txBody>
      </p:sp>
      <p:sp>
        <p:nvSpPr>
          <p:cNvPr id="18" name="Text 14"/>
          <p:cNvSpPr/>
          <p:nvPr/>
        </p:nvSpPr>
        <p:spPr>
          <a:xfrm>
            <a:off x="4441190" y="4566285"/>
            <a:ext cx="3342005" cy="1706880"/>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Security is paramount in authentication. Django follows best practices by never storing plain text passwords. Instead, it uses secure hashing algorithms to protect user credentials from potential threats.</a:t>
            </a:r>
            <a:endParaRPr lang="en-US" sz="1600" dirty="0"/>
          </a:p>
        </p:txBody>
      </p:sp>
      <p:sp>
        <p:nvSpPr>
          <p:cNvPr id="19" name="Text 15"/>
          <p:cNvSpPr/>
          <p:nvPr/>
        </p:nvSpPr>
        <p:spPr>
          <a:xfrm>
            <a:off x="8347075" y="4167505"/>
            <a:ext cx="4064000" cy="368300"/>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Why Authentication is Essential</a:t>
            </a:r>
            <a:endParaRPr lang="en-US" sz="1600" dirty="0"/>
          </a:p>
        </p:txBody>
      </p:sp>
      <p:sp>
        <p:nvSpPr>
          <p:cNvPr id="20" name="Text 16"/>
          <p:cNvSpPr/>
          <p:nvPr/>
        </p:nvSpPr>
        <p:spPr>
          <a:xfrm>
            <a:off x="8345805" y="4566285"/>
            <a:ext cx="3342005" cy="1706880"/>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Authentication is essential for web applications as it allows you to manage user access, protect sensitive data, and provide personalized experiences. It is a fundamental component of any secure and user-friendly application.</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02</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Signup Flow</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8EFE2"/>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30.png"/>
          <p:cNvPicPr>
            <a:picLocks noChangeAspect="1"/>
          </p:cNvPicPr>
          <p:nvPr/>
        </p:nvPicPr>
        <p:blipFill>
          <a:blip r:embed="rId3"/>
          <a:srcRect t="3" b="3"/>
          <a:stretch/>
        </p:blipFill>
        <p:spPr>
          <a:xfrm>
            <a:off x="2712085" y="1330325"/>
            <a:ext cx="9479915" cy="5312410"/>
          </a:xfrm>
          <a:prstGeom prst="rect">
            <a:avLst/>
          </a:prstGeom>
        </p:spPr>
      </p:pic>
      <p:sp>
        <p:nvSpPr>
          <p:cNvPr id="5" name="Text 2"/>
          <p:cNvSpPr/>
          <p:nvPr/>
        </p:nvSpPr>
        <p:spPr>
          <a:xfrm>
            <a:off x="1061720" y="466725"/>
            <a:ext cx="5913120" cy="583565"/>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User Model</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1061720" y="3879850"/>
            <a:ext cx="4064000" cy="398780"/>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Default User Fields</a:t>
            </a:r>
            <a:endParaRPr lang="en-US" sz="1600" dirty="0"/>
          </a:p>
        </p:txBody>
      </p:sp>
      <p:sp>
        <p:nvSpPr>
          <p:cNvPr id="11" name="Text 8"/>
          <p:cNvSpPr/>
          <p:nvPr/>
        </p:nvSpPr>
        <p:spPr>
          <a:xfrm>
            <a:off x="1061720" y="4278630"/>
            <a:ext cx="4521200" cy="1630045"/>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Django’s default User model includes fields like username, email, password (hashed), first_name, last_name, and Boolean flags such as is_staff, is_superuser, and is_active. These fields provide a solid foundation for managing user information.</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03</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Login &amp; Logout</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1384</Words>
  <Application>Microsoft Office PowerPoint</Application>
  <PresentationFormat>Widescreen</PresentationFormat>
  <Paragraphs>136</Paragraphs>
  <Slides>23</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MiSans</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Django Auth in One Day</dc:title>
  <dc:subject>Django Auth in One Day</dc:subject>
  <dc:creator>Kimi</dc:creator>
  <cp:lastModifiedBy>Sean</cp:lastModifiedBy>
  <cp:revision>2</cp:revision>
  <dcterms:created xsi:type="dcterms:W3CDTF">2025-12-04T06:54:28Z</dcterms:created>
  <dcterms:modified xsi:type="dcterms:W3CDTF">2025-12-04T06:55:30Z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{"Label":"Django Auth in One Day","ContentProducer":"001191110108MACG2KBH8F10000","ProduceID":"d4oiv0cn907ad39jmpo0","ReservedCode1":"","ContentPropagator":"001191110108MACG2KBH8F20000","PropagateID":"d4oiv0cn907ad39jmpo0","ReservedCode2":""}</vt:lpwstr>
  </property>
</Properties>
</file>